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.xml" ContentType="application/vnd.openxmlformats-officedocument.presentationml.tags+xml"/>
  <Override PartName="/ppt/notesSlides/notesSlide30.xml" ContentType="application/vnd.openxmlformats-officedocument.presentationml.notesSlide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tags/tag5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70"/>
  </p:notesMasterIdLst>
  <p:handoutMasterIdLst>
    <p:handoutMasterId r:id="rId71"/>
  </p:handoutMasterIdLst>
  <p:sldIdLst>
    <p:sldId id="1661" r:id="rId5"/>
    <p:sldId id="1806" r:id="rId6"/>
    <p:sldId id="1875" r:id="rId7"/>
    <p:sldId id="1815" r:id="rId8"/>
    <p:sldId id="1974" r:id="rId9"/>
    <p:sldId id="672" r:id="rId10"/>
    <p:sldId id="308" r:id="rId11"/>
    <p:sldId id="1847" r:id="rId12"/>
    <p:sldId id="1982" r:id="rId13"/>
    <p:sldId id="1983" r:id="rId14"/>
    <p:sldId id="1984" r:id="rId15"/>
    <p:sldId id="1985" r:id="rId16"/>
    <p:sldId id="1823" r:id="rId17"/>
    <p:sldId id="323" r:id="rId18"/>
    <p:sldId id="341" r:id="rId19"/>
    <p:sldId id="338" r:id="rId20"/>
    <p:sldId id="349" r:id="rId21"/>
    <p:sldId id="350" r:id="rId22"/>
    <p:sldId id="1986" r:id="rId23"/>
    <p:sldId id="1987" r:id="rId24"/>
    <p:sldId id="1988" r:id="rId25"/>
    <p:sldId id="1989" r:id="rId26"/>
    <p:sldId id="1990" r:id="rId27"/>
    <p:sldId id="1991" r:id="rId28"/>
    <p:sldId id="1992" r:id="rId29"/>
    <p:sldId id="1818" r:id="rId30"/>
    <p:sldId id="1824" r:id="rId31"/>
    <p:sldId id="1822" r:id="rId32"/>
    <p:sldId id="1825" r:id="rId33"/>
    <p:sldId id="1830" r:id="rId34"/>
    <p:sldId id="1831" r:id="rId35"/>
    <p:sldId id="1826" r:id="rId36"/>
    <p:sldId id="1827" r:id="rId37"/>
    <p:sldId id="1828" r:id="rId38"/>
    <p:sldId id="1829" r:id="rId39"/>
    <p:sldId id="1876" r:id="rId40"/>
    <p:sldId id="1832" r:id="rId41"/>
    <p:sldId id="1833" r:id="rId42"/>
    <p:sldId id="1834" r:id="rId43"/>
    <p:sldId id="1994" r:id="rId44"/>
    <p:sldId id="1993" r:id="rId45"/>
    <p:sldId id="343" r:id="rId46"/>
    <p:sldId id="1877" r:id="rId47"/>
    <p:sldId id="1995" r:id="rId48"/>
    <p:sldId id="1996" r:id="rId49"/>
    <p:sldId id="1997" r:id="rId50"/>
    <p:sldId id="1998" r:id="rId51"/>
    <p:sldId id="1838" r:id="rId52"/>
    <p:sldId id="1836" r:id="rId53"/>
    <p:sldId id="1837" r:id="rId54"/>
    <p:sldId id="1840" r:id="rId55"/>
    <p:sldId id="1845" r:id="rId56"/>
    <p:sldId id="1846" r:id="rId57"/>
    <p:sldId id="1841" r:id="rId58"/>
    <p:sldId id="1842" r:id="rId59"/>
    <p:sldId id="1968" r:id="rId60"/>
    <p:sldId id="1969" r:id="rId61"/>
    <p:sldId id="1999" r:id="rId62"/>
    <p:sldId id="1970" r:id="rId63"/>
    <p:sldId id="1971" r:id="rId64"/>
    <p:sldId id="2003" r:id="rId65"/>
    <p:sldId id="2001" r:id="rId66"/>
    <p:sldId id="2002" r:id="rId67"/>
    <p:sldId id="2000" r:id="rId68"/>
    <p:sldId id="1802" r:id="rId6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073DAE3-B461-442F-A3D3-6642BD875E45}">
          <p14:sldIdLst>
            <p14:sldId id="1661"/>
            <p14:sldId id="1806"/>
          </p14:sldIdLst>
        </p14:section>
        <p14:section name="Intro" id="{88B15894-8B5B-434B-AAAD-B4C56AA447D5}">
          <p14:sldIdLst>
            <p14:sldId id="1875"/>
            <p14:sldId id="1815"/>
            <p14:sldId id="1974"/>
            <p14:sldId id="672"/>
            <p14:sldId id="308"/>
          </p14:sldIdLst>
        </p14:section>
        <p14:section name="What is it" id="{39B9E86F-FC5B-4A89-9B84-558313197404}">
          <p14:sldIdLst>
            <p14:sldId id="1847"/>
            <p14:sldId id="1982"/>
            <p14:sldId id="1983"/>
            <p14:sldId id="1984"/>
            <p14:sldId id="1985"/>
            <p14:sldId id="1823"/>
            <p14:sldId id="323"/>
            <p14:sldId id="341"/>
            <p14:sldId id="338"/>
            <p14:sldId id="349"/>
            <p14:sldId id="350"/>
            <p14:sldId id="1986"/>
            <p14:sldId id="1987"/>
            <p14:sldId id="1988"/>
            <p14:sldId id="1989"/>
            <p14:sldId id="1990"/>
            <p14:sldId id="1991"/>
            <p14:sldId id="1992"/>
            <p14:sldId id="1818"/>
          </p14:sldIdLst>
        </p14:section>
        <p14:section name="Store Differentiator" id="{F40B7619-4502-4098-912F-F164EBECF34D}">
          <p14:sldIdLst>
            <p14:sldId id="1824"/>
            <p14:sldId id="1822"/>
            <p14:sldId id="1825"/>
            <p14:sldId id="1830"/>
            <p14:sldId id="1831"/>
            <p14:sldId id="1826"/>
            <p14:sldId id="1827"/>
            <p14:sldId id="1828"/>
            <p14:sldId id="1829"/>
            <p14:sldId id="1876"/>
            <p14:sldId id="1832"/>
          </p14:sldIdLst>
        </p14:section>
        <p14:section name="Value add from Windows Store" id="{FD6E8852-D165-47F3-9F83-155EAC88CF53}">
          <p14:sldIdLst>
            <p14:sldId id="1833"/>
            <p14:sldId id="1834"/>
            <p14:sldId id="1994"/>
            <p14:sldId id="1993"/>
            <p14:sldId id="343"/>
            <p14:sldId id="1877"/>
            <p14:sldId id="1995"/>
            <p14:sldId id="1996"/>
            <p14:sldId id="1997"/>
            <p14:sldId id="1998"/>
            <p14:sldId id="1838"/>
          </p14:sldIdLst>
        </p14:section>
        <p14:section name="twitter" id="{AA08595A-0AC7-4B16-AA10-56F249521C11}">
          <p14:sldIdLst>
            <p14:sldId id="1836"/>
          </p14:sldIdLst>
        </p14:section>
        <p14:section name="hybrid" id="{123FFE52-9A63-467C-8286-9DC1DB06E0CF}">
          <p14:sldIdLst>
            <p14:sldId id="1837"/>
            <p14:sldId id="1840"/>
            <p14:sldId id="1845"/>
            <p14:sldId id="1846"/>
            <p14:sldId id="1841"/>
          </p14:sldIdLst>
        </p14:section>
        <p14:section name="RS5 &amp; beyond" id="{E51A4987-B9ED-4675-9686-A5851F9FDDCA}">
          <p14:sldIdLst>
            <p14:sldId id="1842"/>
            <p14:sldId id="1968"/>
            <p14:sldId id="1969"/>
            <p14:sldId id="1999"/>
            <p14:sldId id="1970"/>
          </p14:sldIdLst>
        </p14:section>
        <p14:section name="conclusion" id="{B2DBCC07-A26B-48FC-B50B-9E48AE0ADABD}">
          <p14:sldIdLst>
            <p14:sldId id="1971"/>
            <p14:sldId id="2003"/>
            <p14:sldId id="2001"/>
            <p14:sldId id="2002"/>
            <p14:sldId id="2000"/>
          </p14:sldIdLst>
        </p14:section>
        <p14:section name="STYLE GUIDE" id="{CD15351F-F45F-DA4A-89A2-178B6B7B205C}">
          <p14:sldIdLst>
            <p14:sldId id="18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aron Gustafson" initials="AG" lastIdx="2" clrIdx="4">
    <p:extLst>
      <p:ext uri="{19B8F6BF-5375-455C-9EA6-DF929625EA0E}">
        <p15:presenceInfo xmlns:p15="http://schemas.microsoft.com/office/powerpoint/2012/main" userId="S::aarongu@microsoft.com::d3ce0d99-f590-4a2c-b49d-9c05385c5a21" providerId="AD"/>
      </p:ext>
    </p:extLst>
  </p:cmAuthor>
  <p:cmAuthor id="5" name="Jeff Burtoft" initials="JB" lastIdx="1" clrIdx="5">
    <p:extLst>
      <p:ext uri="{19B8F6BF-5375-455C-9EA6-DF929625EA0E}">
        <p15:presenceInfo xmlns:p15="http://schemas.microsoft.com/office/powerpoint/2012/main" userId="Jeff Burtof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80A"/>
    <a:srgbClr val="00BCF2"/>
    <a:srgbClr val="00B294"/>
    <a:srgbClr val="265EAF"/>
    <a:srgbClr val="3073D3"/>
    <a:srgbClr val="92ADE0"/>
    <a:srgbClr val="FFFF00"/>
    <a:srgbClr val="982A08"/>
    <a:srgbClr val="D83B0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51"/>
    <p:restoredTop sz="81485"/>
  </p:normalViewPr>
  <p:slideViewPr>
    <p:cSldViewPr snapToGrid="0">
      <p:cViewPr varScale="1">
        <p:scale>
          <a:sx n="91" d="100"/>
          <a:sy n="91" d="100"/>
        </p:scale>
        <p:origin x="1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A32E2-A2D9-45BE-AB0C-4C7651C0002C}" type="doc">
      <dgm:prSet loTypeId="urn:microsoft.com/office/officeart/2005/8/layout/equation1" loCatId="process" qsTypeId="urn:microsoft.com/office/officeart/2005/8/quickstyle/simple1" qsCatId="simple" csTypeId="urn:microsoft.com/office/officeart/2005/8/colors/accent1_5" csCatId="accent1" phldr="1"/>
      <dgm:spPr/>
    </dgm:pt>
    <dgm:pt modelId="{6706C1B4-DE81-4BC6-A95E-C5B85924C6E5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lnSpc>
              <a:spcPct val="80000"/>
            </a:lnSpc>
          </a:pPr>
          <a:r>
            <a:rPr lang="en-US">
              <a:ln/>
            </a:rPr>
            <a:t>Build</a:t>
          </a:r>
        </a:p>
      </dgm:t>
    </dgm:pt>
    <dgm:pt modelId="{64E9C7AC-276F-4F4A-AB54-79312D39A00E}" type="parTrans" cxnId="{3E8BA642-507D-4C44-8E2D-C3A9513C8753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DE270EE9-663B-45B1-B959-E15078A1EDAA}" type="sibTrans" cxnId="{3E8BA642-507D-4C44-8E2D-C3A9513C8753}">
      <dgm:prSet/>
      <dgm:spPr>
        <a:solidFill>
          <a:schemeClr val="bg1"/>
        </a:solidFill>
      </dgm:spPr>
      <dgm:t>
        <a:bodyPr/>
        <a:lstStyle/>
        <a:p>
          <a:pPr>
            <a:lnSpc>
              <a:spcPct val="90000"/>
            </a:lnSpc>
          </a:pPr>
          <a:endParaRPr lang="en-US">
            <a:ln>
              <a:solidFill>
                <a:schemeClr val="tx1">
                  <a:lumMod val="95000"/>
                </a:schemeClr>
              </a:solidFill>
            </a:ln>
            <a:solidFill>
              <a:schemeClr val="bg1"/>
            </a:solidFill>
          </a:endParaRPr>
        </a:p>
      </dgm:t>
    </dgm:pt>
    <dgm:pt modelId="{55A2001B-FC02-41D3-96F3-82088DF47627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lnSpc>
              <a:spcPct val="80000"/>
            </a:lnSpc>
          </a:pPr>
          <a:r>
            <a:rPr lang="en-US">
              <a:ln/>
            </a:rPr>
            <a:t>Deploy</a:t>
          </a:r>
        </a:p>
      </dgm:t>
    </dgm:pt>
    <dgm:pt modelId="{628FBAF6-16F7-4F20-9932-45B18267761E}" type="parTrans" cxnId="{A14A848D-B4D8-4E0A-9ED3-D9B7BB6F29D6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DE228F51-2C1A-47CD-A884-9F576182E19D}" type="sibTrans" cxnId="{A14A848D-B4D8-4E0A-9ED3-D9B7BB6F29D6}">
      <dgm:prSet/>
      <dgm:spPr>
        <a:solidFill>
          <a:schemeClr val="bg1"/>
        </a:solidFill>
      </dgm:spPr>
      <dgm:t>
        <a:bodyPr/>
        <a:lstStyle/>
        <a:p>
          <a:pPr>
            <a:lnSpc>
              <a:spcPct val="90000"/>
            </a:lnSpc>
          </a:pPr>
          <a:endParaRPr lang="en-US">
            <a:ln>
              <a:solidFill>
                <a:schemeClr val="tx1">
                  <a:lumMod val="95000"/>
                </a:schemeClr>
              </a:solidFill>
            </a:ln>
            <a:solidFill>
              <a:schemeClr val="bg1"/>
            </a:solidFill>
          </a:endParaRPr>
        </a:p>
      </dgm:t>
    </dgm:pt>
    <dgm:pt modelId="{EABCA07E-F458-4638-BFD4-ED891D2DE3DA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lnSpc>
              <a:spcPct val="80000"/>
            </a:lnSpc>
          </a:pPr>
          <a:r>
            <a:rPr lang="en-US" dirty="0">
              <a:ln/>
            </a:rPr>
            <a:t>Web</a:t>
          </a:r>
          <a:br>
            <a:rPr lang="en-US" dirty="0">
              <a:ln/>
            </a:rPr>
          </a:br>
          <a:r>
            <a:rPr lang="en-US" dirty="0">
              <a:ln/>
            </a:rPr>
            <a:t>Content</a:t>
          </a:r>
        </a:p>
      </dgm:t>
    </dgm:pt>
    <dgm:pt modelId="{E5578384-E1F8-4581-8E18-D1A351FA49A7}" type="parTrans" cxnId="{963465CB-1C9B-40C3-9BDE-F6D6FEE59868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FDD81788-652C-40DF-B914-6BC94A97A9E6}" type="sibTrans" cxnId="{963465CB-1C9B-40C3-9BDE-F6D6FEE59868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80147641-2F39-41B6-AE34-BA9BDBA25A21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lnSpc>
              <a:spcPct val="80000"/>
            </a:lnSpc>
          </a:pPr>
          <a:r>
            <a:rPr lang="en-US">
              <a:ln/>
            </a:rPr>
            <a:t>Publish App</a:t>
          </a:r>
        </a:p>
      </dgm:t>
    </dgm:pt>
    <dgm:pt modelId="{9BBE07BE-F8EE-4A7F-BAD1-A1FD0E1A655B}" type="parTrans" cxnId="{48458D9E-E120-4AD4-BCEA-FEFD880D20FC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0458C5F7-2E0F-4B08-89F1-6B4F0F093531}" type="sibTrans" cxnId="{48458D9E-E120-4AD4-BCEA-FEFD880D20FC}">
      <dgm:prSet/>
      <dgm:spPr>
        <a:solidFill>
          <a:schemeClr val="bg1"/>
        </a:solidFill>
      </dgm:spPr>
      <dgm:t>
        <a:bodyPr/>
        <a:lstStyle/>
        <a:p>
          <a:pPr>
            <a:lnSpc>
              <a:spcPct val="90000"/>
            </a:lnSpc>
          </a:pPr>
          <a:endParaRPr lang="en-US">
            <a:ln>
              <a:solidFill>
                <a:schemeClr val="tx1">
                  <a:lumMod val="95000"/>
                </a:schemeClr>
              </a:solidFill>
            </a:ln>
            <a:solidFill>
              <a:schemeClr val="tx2">
                <a:lumMod val="25000"/>
              </a:schemeClr>
            </a:solidFill>
          </a:endParaRPr>
        </a:p>
      </dgm:t>
    </dgm:pt>
    <dgm:pt modelId="{D8FCD90D-A428-4418-A429-D22878C0572A}" type="pres">
      <dgm:prSet presAssocID="{1C4A32E2-A2D9-45BE-AB0C-4C7651C0002C}" presName="linearFlow" presStyleCnt="0">
        <dgm:presLayoutVars>
          <dgm:dir/>
          <dgm:resizeHandles val="exact"/>
        </dgm:presLayoutVars>
      </dgm:prSet>
      <dgm:spPr/>
    </dgm:pt>
    <dgm:pt modelId="{F6309284-9398-4917-8EF4-760E32E446E6}" type="pres">
      <dgm:prSet presAssocID="{6706C1B4-DE81-4BC6-A95E-C5B85924C6E5}" presName="node" presStyleLbl="node1" presStyleIdx="0" presStyleCnt="4">
        <dgm:presLayoutVars>
          <dgm:bulletEnabled val="1"/>
        </dgm:presLayoutVars>
      </dgm:prSet>
      <dgm:spPr/>
    </dgm:pt>
    <dgm:pt modelId="{6CF5FDEE-0D65-4052-97B4-6DD3510CEF70}" type="pres">
      <dgm:prSet presAssocID="{DE270EE9-663B-45B1-B959-E15078A1EDAA}" presName="spacerL" presStyleCnt="0"/>
      <dgm:spPr/>
    </dgm:pt>
    <dgm:pt modelId="{DB126720-C337-41B4-86C1-6BDD268B3331}" type="pres">
      <dgm:prSet presAssocID="{DE270EE9-663B-45B1-B959-E15078A1EDAA}" presName="sibTrans" presStyleLbl="sibTrans2D1" presStyleIdx="0" presStyleCnt="3" custScaleX="37199" custScaleY="37199"/>
      <dgm:spPr/>
    </dgm:pt>
    <dgm:pt modelId="{DAF54211-C921-4DC4-926B-C5FB9A7F671B}" type="pres">
      <dgm:prSet presAssocID="{DE270EE9-663B-45B1-B959-E15078A1EDAA}" presName="spacerR" presStyleCnt="0"/>
      <dgm:spPr/>
    </dgm:pt>
    <dgm:pt modelId="{36B03C47-4A51-41B3-B6AC-0974A130D5F0}" type="pres">
      <dgm:prSet presAssocID="{55A2001B-FC02-41D3-96F3-82088DF47627}" presName="node" presStyleLbl="node1" presStyleIdx="1" presStyleCnt="4">
        <dgm:presLayoutVars>
          <dgm:bulletEnabled val="1"/>
        </dgm:presLayoutVars>
      </dgm:prSet>
      <dgm:spPr/>
    </dgm:pt>
    <dgm:pt modelId="{2D4052F1-7BE6-494A-B68E-F44740846039}" type="pres">
      <dgm:prSet presAssocID="{DE228F51-2C1A-47CD-A884-9F576182E19D}" presName="spacerL" presStyleCnt="0"/>
      <dgm:spPr/>
    </dgm:pt>
    <dgm:pt modelId="{496CB370-0098-4E3C-A32E-54DCCF0BCF33}" type="pres">
      <dgm:prSet presAssocID="{DE228F51-2C1A-47CD-A884-9F576182E19D}" presName="sibTrans" presStyleLbl="sibTrans2D1" presStyleIdx="1" presStyleCnt="3" custScaleX="34946" custScaleY="34946"/>
      <dgm:spPr/>
    </dgm:pt>
    <dgm:pt modelId="{E9B3337E-E43B-41BA-80B0-02780E33F9B2}" type="pres">
      <dgm:prSet presAssocID="{DE228F51-2C1A-47CD-A884-9F576182E19D}" presName="spacerR" presStyleCnt="0"/>
      <dgm:spPr/>
    </dgm:pt>
    <dgm:pt modelId="{C5D00410-0725-4EEA-A351-C7AEF64068D0}" type="pres">
      <dgm:prSet presAssocID="{80147641-2F39-41B6-AE34-BA9BDBA25A21}" presName="node" presStyleLbl="node1" presStyleIdx="2" presStyleCnt="4">
        <dgm:presLayoutVars>
          <dgm:bulletEnabled val="1"/>
        </dgm:presLayoutVars>
      </dgm:prSet>
      <dgm:spPr/>
    </dgm:pt>
    <dgm:pt modelId="{B5528786-E0C5-4848-93C9-5C32C14F4C71}" type="pres">
      <dgm:prSet presAssocID="{0458C5F7-2E0F-4B08-89F1-6B4F0F093531}" presName="spacerL" presStyleCnt="0"/>
      <dgm:spPr/>
    </dgm:pt>
    <dgm:pt modelId="{78E58BCF-B661-4AB0-8226-2844B4741C41}" type="pres">
      <dgm:prSet presAssocID="{0458C5F7-2E0F-4B08-89F1-6B4F0F093531}" presName="sibTrans" presStyleLbl="sibTrans2D1" presStyleIdx="2" presStyleCnt="3" custScaleX="56950" custScaleY="56950"/>
      <dgm:spPr/>
    </dgm:pt>
    <dgm:pt modelId="{575E9F5D-744C-4E74-B20D-608CAAF24A25}" type="pres">
      <dgm:prSet presAssocID="{0458C5F7-2E0F-4B08-89F1-6B4F0F093531}" presName="spacerR" presStyleCnt="0"/>
      <dgm:spPr/>
    </dgm:pt>
    <dgm:pt modelId="{6231A03B-5C24-4176-A090-429ADECA79A8}" type="pres">
      <dgm:prSet presAssocID="{EABCA07E-F458-4638-BFD4-ED891D2DE3DA}" presName="node" presStyleLbl="node1" presStyleIdx="3" presStyleCnt="4">
        <dgm:presLayoutVars>
          <dgm:bulletEnabled val="1"/>
        </dgm:presLayoutVars>
      </dgm:prSet>
      <dgm:spPr/>
    </dgm:pt>
  </dgm:ptLst>
  <dgm:cxnLst>
    <dgm:cxn modelId="{F0F3791B-02D0-403A-BE5E-F41EBD9B2826}" type="presOf" srcId="{DE228F51-2C1A-47CD-A884-9F576182E19D}" destId="{496CB370-0098-4E3C-A32E-54DCCF0BCF33}" srcOrd="0" destOrd="0" presId="urn:microsoft.com/office/officeart/2005/8/layout/equation1"/>
    <dgm:cxn modelId="{3E8BA642-507D-4C44-8E2D-C3A9513C8753}" srcId="{1C4A32E2-A2D9-45BE-AB0C-4C7651C0002C}" destId="{6706C1B4-DE81-4BC6-A95E-C5B85924C6E5}" srcOrd="0" destOrd="0" parTransId="{64E9C7AC-276F-4F4A-AB54-79312D39A00E}" sibTransId="{DE270EE9-663B-45B1-B959-E15078A1EDAA}"/>
    <dgm:cxn modelId="{A14A848D-B4D8-4E0A-9ED3-D9B7BB6F29D6}" srcId="{1C4A32E2-A2D9-45BE-AB0C-4C7651C0002C}" destId="{55A2001B-FC02-41D3-96F3-82088DF47627}" srcOrd="1" destOrd="0" parTransId="{628FBAF6-16F7-4F20-9932-45B18267761E}" sibTransId="{DE228F51-2C1A-47CD-A884-9F576182E19D}"/>
    <dgm:cxn modelId="{48458D9E-E120-4AD4-BCEA-FEFD880D20FC}" srcId="{1C4A32E2-A2D9-45BE-AB0C-4C7651C0002C}" destId="{80147641-2F39-41B6-AE34-BA9BDBA25A21}" srcOrd="2" destOrd="0" parTransId="{9BBE07BE-F8EE-4A7F-BAD1-A1FD0E1A655B}" sibTransId="{0458C5F7-2E0F-4B08-89F1-6B4F0F093531}"/>
    <dgm:cxn modelId="{471E8E9F-389F-480E-BC01-0AEB34C3362B}" type="presOf" srcId="{80147641-2F39-41B6-AE34-BA9BDBA25A21}" destId="{C5D00410-0725-4EEA-A351-C7AEF64068D0}" srcOrd="0" destOrd="0" presId="urn:microsoft.com/office/officeart/2005/8/layout/equation1"/>
    <dgm:cxn modelId="{04C716A1-D5E6-4F29-845D-ABA9879B9C7F}" type="presOf" srcId="{55A2001B-FC02-41D3-96F3-82088DF47627}" destId="{36B03C47-4A51-41B3-B6AC-0974A130D5F0}" srcOrd="0" destOrd="0" presId="urn:microsoft.com/office/officeart/2005/8/layout/equation1"/>
    <dgm:cxn modelId="{D187CAC3-2F45-44E7-B2BF-19C98F5AD1FD}" type="presOf" srcId="{6706C1B4-DE81-4BC6-A95E-C5B85924C6E5}" destId="{F6309284-9398-4917-8EF4-760E32E446E6}" srcOrd="0" destOrd="0" presId="urn:microsoft.com/office/officeart/2005/8/layout/equation1"/>
    <dgm:cxn modelId="{963465CB-1C9B-40C3-9BDE-F6D6FEE59868}" srcId="{1C4A32E2-A2D9-45BE-AB0C-4C7651C0002C}" destId="{EABCA07E-F458-4638-BFD4-ED891D2DE3DA}" srcOrd="3" destOrd="0" parTransId="{E5578384-E1F8-4581-8E18-D1A351FA49A7}" sibTransId="{FDD81788-652C-40DF-B914-6BC94A97A9E6}"/>
    <dgm:cxn modelId="{48E0AFCE-D14D-4525-A171-7A662FFB8759}" type="presOf" srcId="{1C4A32E2-A2D9-45BE-AB0C-4C7651C0002C}" destId="{D8FCD90D-A428-4418-A429-D22878C0572A}" srcOrd="0" destOrd="0" presId="urn:microsoft.com/office/officeart/2005/8/layout/equation1"/>
    <dgm:cxn modelId="{DD35A4DA-F7BE-4523-8557-7A8201A2BD21}" type="presOf" srcId="{0458C5F7-2E0F-4B08-89F1-6B4F0F093531}" destId="{78E58BCF-B661-4AB0-8226-2844B4741C41}" srcOrd="0" destOrd="0" presId="urn:microsoft.com/office/officeart/2005/8/layout/equation1"/>
    <dgm:cxn modelId="{E0EB84E9-9DDC-431D-816B-1976D8B09ACE}" type="presOf" srcId="{DE270EE9-663B-45B1-B959-E15078A1EDAA}" destId="{DB126720-C337-41B4-86C1-6BDD268B3331}" srcOrd="0" destOrd="0" presId="urn:microsoft.com/office/officeart/2005/8/layout/equation1"/>
    <dgm:cxn modelId="{2646BEF6-DBCF-4A2E-B518-659A9A4F24BD}" type="presOf" srcId="{EABCA07E-F458-4638-BFD4-ED891D2DE3DA}" destId="{6231A03B-5C24-4176-A090-429ADECA79A8}" srcOrd="0" destOrd="0" presId="urn:microsoft.com/office/officeart/2005/8/layout/equation1"/>
    <dgm:cxn modelId="{EA1C4DA2-DD8C-47DE-8BA1-0CC614EA53B9}" type="presParOf" srcId="{D8FCD90D-A428-4418-A429-D22878C0572A}" destId="{F6309284-9398-4917-8EF4-760E32E446E6}" srcOrd="0" destOrd="0" presId="urn:microsoft.com/office/officeart/2005/8/layout/equation1"/>
    <dgm:cxn modelId="{145CA276-5594-425A-900D-590A21C20BAE}" type="presParOf" srcId="{D8FCD90D-A428-4418-A429-D22878C0572A}" destId="{6CF5FDEE-0D65-4052-97B4-6DD3510CEF70}" srcOrd="1" destOrd="0" presId="urn:microsoft.com/office/officeart/2005/8/layout/equation1"/>
    <dgm:cxn modelId="{9A7CDF80-E6FC-4320-9CE2-9EFD8B6D127C}" type="presParOf" srcId="{D8FCD90D-A428-4418-A429-D22878C0572A}" destId="{DB126720-C337-41B4-86C1-6BDD268B3331}" srcOrd="2" destOrd="0" presId="urn:microsoft.com/office/officeart/2005/8/layout/equation1"/>
    <dgm:cxn modelId="{0B1B6BFD-2643-4885-B400-B1BDF15CB265}" type="presParOf" srcId="{D8FCD90D-A428-4418-A429-D22878C0572A}" destId="{DAF54211-C921-4DC4-926B-C5FB9A7F671B}" srcOrd="3" destOrd="0" presId="urn:microsoft.com/office/officeart/2005/8/layout/equation1"/>
    <dgm:cxn modelId="{EB19ADBC-CC23-4140-9603-D9A7118AE669}" type="presParOf" srcId="{D8FCD90D-A428-4418-A429-D22878C0572A}" destId="{36B03C47-4A51-41B3-B6AC-0974A130D5F0}" srcOrd="4" destOrd="0" presId="urn:microsoft.com/office/officeart/2005/8/layout/equation1"/>
    <dgm:cxn modelId="{D8A17376-FB82-4B0A-9733-30E8DF6C9944}" type="presParOf" srcId="{D8FCD90D-A428-4418-A429-D22878C0572A}" destId="{2D4052F1-7BE6-494A-B68E-F44740846039}" srcOrd="5" destOrd="0" presId="urn:microsoft.com/office/officeart/2005/8/layout/equation1"/>
    <dgm:cxn modelId="{1F30D5BF-F726-4A77-A6B7-F82763834895}" type="presParOf" srcId="{D8FCD90D-A428-4418-A429-D22878C0572A}" destId="{496CB370-0098-4E3C-A32E-54DCCF0BCF33}" srcOrd="6" destOrd="0" presId="urn:microsoft.com/office/officeart/2005/8/layout/equation1"/>
    <dgm:cxn modelId="{AF55D750-663C-46DE-BBE8-972CA731B136}" type="presParOf" srcId="{D8FCD90D-A428-4418-A429-D22878C0572A}" destId="{E9B3337E-E43B-41BA-80B0-02780E33F9B2}" srcOrd="7" destOrd="0" presId="urn:microsoft.com/office/officeart/2005/8/layout/equation1"/>
    <dgm:cxn modelId="{E0DDE0DC-4D8A-4A0A-B63F-B14E2D1FDCCE}" type="presParOf" srcId="{D8FCD90D-A428-4418-A429-D22878C0572A}" destId="{C5D00410-0725-4EEA-A351-C7AEF64068D0}" srcOrd="8" destOrd="0" presId="urn:microsoft.com/office/officeart/2005/8/layout/equation1"/>
    <dgm:cxn modelId="{1B617689-8CC3-494B-B951-E983CA2C4521}" type="presParOf" srcId="{D8FCD90D-A428-4418-A429-D22878C0572A}" destId="{B5528786-E0C5-4848-93C9-5C32C14F4C71}" srcOrd="9" destOrd="0" presId="urn:microsoft.com/office/officeart/2005/8/layout/equation1"/>
    <dgm:cxn modelId="{3605B211-D64D-4003-8A54-2CBFD4E03F02}" type="presParOf" srcId="{D8FCD90D-A428-4418-A429-D22878C0572A}" destId="{78E58BCF-B661-4AB0-8226-2844B4741C41}" srcOrd="10" destOrd="0" presId="urn:microsoft.com/office/officeart/2005/8/layout/equation1"/>
    <dgm:cxn modelId="{0D035F4C-DBFF-45AA-A749-4B087BF10A1F}" type="presParOf" srcId="{D8FCD90D-A428-4418-A429-D22878C0572A}" destId="{575E9F5D-744C-4E74-B20D-608CAAF24A25}" srcOrd="11" destOrd="0" presId="urn:microsoft.com/office/officeart/2005/8/layout/equation1"/>
    <dgm:cxn modelId="{99B2DFF4-1FF8-41EC-9E72-28D5E697F0DE}" type="presParOf" srcId="{D8FCD90D-A428-4418-A429-D22878C0572A}" destId="{6231A03B-5C24-4176-A090-429ADECA79A8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09284-9398-4917-8EF4-760E32E446E6}">
      <dsp:nvSpPr>
        <dsp:cNvPr id="0" name=""/>
        <dsp:cNvSpPr/>
      </dsp:nvSpPr>
      <dsp:spPr>
        <a:xfrm>
          <a:off x="1474" y="365272"/>
          <a:ext cx="1551781" cy="1551781"/>
        </a:xfrm>
        <a:prstGeom prst="ellipse">
          <a:avLst/>
        </a:prstGeom>
        <a:solidFill>
          <a:schemeClr val="accent3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n/>
            </a:rPr>
            <a:t>Build</a:t>
          </a:r>
        </a:p>
      </dsp:txBody>
      <dsp:txXfrm>
        <a:off x="228727" y="592525"/>
        <a:ext cx="1097275" cy="1097275"/>
      </dsp:txXfrm>
    </dsp:sp>
    <dsp:sp modelId="{DB126720-C337-41B4-86C1-6BDD268B3331}">
      <dsp:nvSpPr>
        <dsp:cNvPr id="0" name=""/>
        <dsp:cNvSpPr/>
      </dsp:nvSpPr>
      <dsp:spPr>
        <a:xfrm>
          <a:off x="1679260" y="973761"/>
          <a:ext cx="334803" cy="334803"/>
        </a:xfrm>
        <a:prstGeom prst="mathPlus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n>
              <a:solidFill>
                <a:schemeClr val="tx1">
                  <a:lumMod val="95000"/>
                </a:schemeClr>
              </a:solidFill>
            </a:ln>
            <a:solidFill>
              <a:schemeClr val="bg1"/>
            </a:solidFill>
          </a:endParaRPr>
        </a:p>
      </dsp:txBody>
      <dsp:txXfrm>
        <a:off x="1723638" y="1101790"/>
        <a:ext cx="246047" cy="78745"/>
      </dsp:txXfrm>
    </dsp:sp>
    <dsp:sp modelId="{36B03C47-4A51-41B3-B6AC-0974A130D5F0}">
      <dsp:nvSpPr>
        <dsp:cNvPr id="0" name=""/>
        <dsp:cNvSpPr/>
      </dsp:nvSpPr>
      <dsp:spPr>
        <a:xfrm>
          <a:off x="2140068" y="365272"/>
          <a:ext cx="1551781" cy="1551781"/>
        </a:xfrm>
        <a:prstGeom prst="ellipse">
          <a:avLst/>
        </a:prstGeom>
        <a:solidFill>
          <a:schemeClr val="accent3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n/>
            </a:rPr>
            <a:t>Deploy</a:t>
          </a:r>
        </a:p>
      </dsp:txBody>
      <dsp:txXfrm>
        <a:off x="2367321" y="592525"/>
        <a:ext cx="1097275" cy="1097275"/>
      </dsp:txXfrm>
    </dsp:sp>
    <dsp:sp modelId="{496CB370-0098-4E3C-A32E-54DCCF0BCF33}">
      <dsp:nvSpPr>
        <dsp:cNvPr id="0" name=""/>
        <dsp:cNvSpPr/>
      </dsp:nvSpPr>
      <dsp:spPr>
        <a:xfrm>
          <a:off x="3817854" y="983900"/>
          <a:ext cx="314525" cy="314525"/>
        </a:xfrm>
        <a:prstGeom prst="mathPlus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n>
              <a:solidFill>
                <a:schemeClr val="tx1">
                  <a:lumMod val="95000"/>
                </a:schemeClr>
              </a:solidFill>
            </a:ln>
            <a:solidFill>
              <a:schemeClr val="bg1"/>
            </a:solidFill>
          </a:endParaRPr>
        </a:p>
      </dsp:txBody>
      <dsp:txXfrm>
        <a:off x="3859544" y="1104174"/>
        <a:ext cx="231145" cy="73977"/>
      </dsp:txXfrm>
    </dsp:sp>
    <dsp:sp modelId="{C5D00410-0725-4EEA-A351-C7AEF64068D0}">
      <dsp:nvSpPr>
        <dsp:cNvPr id="0" name=""/>
        <dsp:cNvSpPr/>
      </dsp:nvSpPr>
      <dsp:spPr>
        <a:xfrm>
          <a:off x="4258384" y="365272"/>
          <a:ext cx="1551781" cy="1551781"/>
        </a:xfrm>
        <a:prstGeom prst="ellipse">
          <a:avLst/>
        </a:prstGeom>
        <a:solidFill>
          <a:schemeClr val="accent3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n/>
            </a:rPr>
            <a:t>Publish App</a:t>
          </a:r>
        </a:p>
      </dsp:txBody>
      <dsp:txXfrm>
        <a:off x="4485637" y="592525"/>
        <a:ext cx="1097275" cy="1097275"/>
      </dsp:txXfrm>
    </dsp:sp>
    <dsp:sp modelId="{78E58BCF-B661-4AB0-8226-2844B4741C41}">
      <dsp:nvSpPr>
        <dsp:cNvPr id="0" name=""/>
        <dsp:cNvSpPr/>
      </dsp:nvSpPr>
      <dsp:spPr>
        <a:xfrm>
          <a:off x="5936170" y="884878"/>
          <a:ext cx="512568" cy="512568"/>
        </a:xfrm>
        <a:prstGeom prst="mathEqual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n>
              <a:solidFill>
                <a:schemeClr val="tx1">
                  <a:lumMod val="95000"/>
                </a:schemeClr>
              </a:solidFill>
            </a:ln>
            <a:solidFill>
              <a:schemeClr val="tx2">
                <a:lumMod val="25000"/>
              </a:schemeClr>
            </a:solidFill>
          </a:endParaRPr>
        </a:p>
      </dsp:txBody>
      <dsp:txXfrm>
        <a:off x="6004111" y="990467"/>
        <a:ext cx="376686" cy="301390"/>
      </dsp:txXfrm>
    </dsp:sp>
    <dsp:sp modelId="{6231A03B-5C24-4176-A090-429ADECA79A8}">
      <dsp:nvSpPr>
        <dsp:cNvPr id="0" name=""/>
        <dsp:cNvSpPr/>
      </dsp:nvSpPr>
      <dsp:spPr>
        <a:xfrm>
          <a:off x="6574744" y="365272"/>
          <a:ext cx="1551781" cy="1551781"/>
        </a:xfrm>
        <a:prstGeom prst="ellipse">
          <a:avLst/>
        </a:prstGeom>
        <a:solidFill>
          <a:schemeClr val="accent3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n/>
            </a:rPr>
            <a:t>Web</a:t>
          </a:r>
          <a:br>
            <a:rPr lang="en-US" sz="2300" kern="1200" dirty="0">
              <a:ln/>
            </a:rPr>
          </a:br>
          <a:r>
            <a:rPr lang="en-US" sz="2300" kern="1200" dirty="0">
              <a:ln/>
            </a:rPr>
            <a:t>Content</a:t>
          </a:r>
        </a:p>
      </dsp:txBody>
      <dsp:txXfrm>
        <a:off x="6801997" y="592525"/>
        <a:ext cx="1097275" cy="1097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10/15/2018 11:50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D3E0D3-3FEC-4B05-A2A1-76BF651FE9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06399-E3BF-4385-AFE9-53405163005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1142D-69D8-4CB5-819A-7D1CD7F1A8BD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3F36A02-EEEE-45F6-A8E5-0CBF66E7A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26B04C-650B-4F68-BD46-1DE2BBDDA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F5151-E33F-43BF-BA1D-3D7B55FA6A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69E5-42BC-4B16-9D4C-DC36148EE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3E75B-CE21-4A08-B4AD-53B8E5452867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10/15/2018 11:49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079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represents a typical network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040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can even go to the network and then store a copy for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719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680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945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752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219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870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61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66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hear about </a:t>
            </a:r>
            <a:r>
              <a:rPr lang="en-US" dirty="0" err="1"/>
              <a:t>benifits</a:t>
            </a:r>
            <a:r>
              <a:rPr lang="en-US" dirty="0"/>
              <a:t> to building a PWA from developers, next slides will dig</a:t>
            </a:r>
            <a:r>
              <a:rPr lang="en-US" baseline="0" dirty="0"/>
              <a:t> into the </a:t>
            </a:r>
            <a:r>
              <a:rPr lang="en-US" baseline="0" dirty="0" err="1"/>
              <a:t>benifts</a:t>
            </a:r>
            <a:r>
              <a:rPr lang="en-US" baseline="0" dirty="0"/>
              <a:t> for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95F60-9772-4C75-9225-04EDA1284A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1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29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29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93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693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963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Talk about </a:t>
            </a:r>
            <a:r>
              <a:rPr lang="en-GB" dirty="0" err="1"/>
              <a:t>standar</a:t>
            </a:r>
            <a:r>
              <a:rPr lang="en-GB" dirty="0"/>
              <a:t> and mapping when standard 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146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920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821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Service workers even have their own levels of enhancement. And more will come with time, like background sync.</a:t>
            </a:r>
          </a:p>
        </p:txBody>
      </p:sp>
    </p:spTree>
    <p:extLst>
      <p:ext uri="{BB962C8B-B14F-4D97-AF65-F5344CB8AC3E}">
        <p14:creationId xmlns:p14="http://schemas.microsoft.com/office/powerpoint/2010/main" val="198955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cache is up to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084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not asking you to do anything different.  This is maintained just like your</a:t>
            </a:r>
            <a:r>
              <a:rPr lang="en-US" baseline="0"/>
              <a:t> website.  There is a one time publish to the windows store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95F60-9772-4C75-9225-04EDA1284A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56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11:50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92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10/15/2018 11:50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05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10/15/2018 11:50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bulleted lists! Provide a visual for it :-) Animated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FE31E2-DB09-4F1B-A848-0563FD9D9C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03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 every modern browser on every platform, Edge, Windows 10, Chrome, Chrome OS, Android, Firefox, Safari, iOS, MacOS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10/15/2018 11:50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79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10/15/2018 11:50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01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12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28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0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05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21555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869609"/>
            <a:ext cx="9144000" cy="6647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45075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_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50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71841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82669"/>
            <a:ext cx="5041012" cy="1292662"/>
          </a:xfrm>
        </p:spPr>
        <p:txBody>
          <a:bodyPr tIns="91440" rIns="274320" bIns="91440"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29275" y="0"/>
            <a:ext cx="6562725" cy="6858000"/>
          </a:xfrm>
        </p:spPr>
        <p:txBody>
          <a:bodyPr lIns="457200" anchor="ctr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05168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82669"/>
            <a:ext cx="5041012" cy="1292662"/>
          </a:xfrm>
        </p:spPr>
        <p:txBody>
          <a:bodyPr tIns="91440" rIns="274320" bIns="91440" anchor="ctr" anchorCtr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29275" y="0"/>
            <a:ext cx="6562725" cy="6858000"/>
          </a:xfrm>
          <a:solidFill>
            <a:schemeClr val="bg1"/>
          </a:solidFill>
        </p:spPr>
        <p:txBody>
          <a:bodyPr lIns="457200" anchor="ctr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30763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648" r:id="rId2"/>
    <p:sldLayoutId id="2147484240" r:id="rId3"/>
    <p:sldLayoutId id="2147484693" r:id="rId4"/>
    <p:sldLayoutId id="2147484241" r:id="rId5"/>
    <p:sldLayoutId id="2147484694" r:id="rId6"/>
    <p:sldLayoutId id="2147484695" r:id="rId7"/>
    <p:sldLayoutId id="2147484474" r:id="rId8"/>
    <p:sldLayoutId id="2147484245" r:id="rId9"/>
    <p:sldLayoutId id="2147484247" r:id="rId10"/>
    <p:sldLayoutId id="2147484639" r:id="rId11"/>
    <p:sldLayoutId id="2147484603" r:id="rId12"/>
    <p:sldLayoutId id="2147484649" r:id="rId13"/>
    <p:sldLayoutId id="2147484645" r:id="rId14"/>
    <p:sldLayoutId id="2147484646" r:id="rId15"/>
    <p:sldLayoutId id="2147484647" r:id="rId16"/>
    <p:sldLayoutId id="2147484249" r:id="rId17"/>
    <p:sldLayoutId id="2147484640" r:id="rId18"/>
    <p:sldLayoutId id="2147484582" r:id="rId19"/>
    <p:sldLayoutId id="2147484641" r:id="rId20"/>
    <p:sldLayoutId id="2147484584" r:id="rId21"/>
    <p:sldLayoutId id="2147484583" r:id="rId22"/>
    <p:sldLayoutId id="2147484256" r:id="rId23"/>
    <p:sldLayoutId id="2147484257" r:id="rId24"/>
    <p:sldLayoutId id="2147484585" r:id="rId25"/>
    <p:sldLayoutId id="2147484696" r:id="rId26"/>
    <p:sldLayoutId id="2147484299" r:id="rId27"/>
    <p:sldLayoutId id="2147484263" r:id="rId28"/>
    <p:sldLayoutId id="2147484650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onarwhal.com/scanner/e2da8548-6afe-4944-a736-dd3c286e2a87" TargetMode="Externa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mailto:xxxxxxx@microsoft.com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omp615/a1c794dbcfa94a6ee051ff938766bfb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svg"/><Relationship Id="rId21" Type="http://schemas.openxmlformats.org/officeDocument/2006/relationships/image" Target="../media/image45.svg"/><Relationship Id="rId34" Type="http://schemas.openxmlformats.org/officeDocument/2006/relationships/image" Target="../media/image58.png"/><Relationship Id="rId42" Type="http://schemas.openxmlformats.org/officeDocument/2006/relationships/image" Target="../media/image66.png"/><Relationship Id="rId47" Type="http://schemas.openxmlformats.org/officeDocument/2006/relationships/image" Target="../media/image71.svg"/><Relationship Id="rId50" Type="http://schemas.openxmlformats.org/officeDocument/2006/relationships/image" Target="../media/image74.png"/><Relationship Id="rId55" Type="http://schemas.openxmlformats.org/officeDocument/2006/relationships/image" Target="../media/image79.svg"/><Relationship Id="rId63" Type="http://schemas.openxmlformats.org/officeDocument/2006/relationships/image" Target="../media/image87.svg"/><Relationship Id="rId68" Type="http://schemas.openxmlformats.org/officeDocument/2006/relationships/image" Target="../media/image92.png"/><Relationship Id="rId76" Type="http://schemas.openxmlformats.org/officeDocument/2006/relationships/image" Target="../media/image100.png"/><Relationship Id="rId7" Type="http://schemas.openxmlformats.org/officeDocument/2006/relationships/image" Target="../media/image31.png"/><Relationship Id="rId71" Type="http://schemas.openxmlformats.org/officeDocument/2006/relationships/image" Target="../media/image9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29" Type="http://schemas.openxmlformats.org/officeDocument/2006/relationships/image" Target="../media/image53.svg"/><Relationship Id="rId11" Type="http://schemas.openxmlformats.org/officeDocument/2006/relationships/image" Target="../media/image35.sv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svg"/><Relationship Id="rId40" Type="http://schemas.openxmlformats.org/officeDocument/2006/relationships/image" Target="../media/image64.png"/><Relationship Id="rId45" Type="http://schemas.openxmlformats.org/officeDocument/2006/relationships/image" Target="../media/image69.svg"/><Relationship Id="rId53" Type="http://schemas.openxmlformats.org/officeDocument/2006/relationships/image" Target="../media/image77.sv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74" Type="http://schemas.openxmlformats.org/officeDocument/2006/relationships/image" Target="../media/image98.pn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svg"/><Relationship Id="rId57" Type="http://schemas.openxmlformats.org/officeDocument/2006/relationships/image" Target="../media/image81.svg"/><Relationship Id="rId61" Type="http://schemas.openxmlformats.org/officeDocument/2006/relationships/image" Target="../media/image85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31" Type="http://schemas.openxmlformats.org/officeDocument/2006/relationships/image" Target="../media/image55.sv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svg"/><Relationship Id="rId73" Type="http://schemas.openxmlformats.org/officeDocument/2006/relationships/image" Target="../media/image97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openxmlformats.org/officeDocument/2006/relationships/image" Target="../media/image54.png"/><Relationship Id="rId35" Type="http://schemas.openxmlformats.org/officeDocument/2006/relationships/image" Target="../media/image59.svg"/><Relationship Id="rId43" Type="http://schemas.openxmlformats.org/officeDocument/2006/relationships/image" Target="../media/image67.sv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69" Type="http://schemas.openxmlformats.org/officeDocument/2006/relationships/image" Target="../media/image93.svg"/><Relationship Id="rId8" Type="http://schemas.openxmlformats.org/officeDocument/2006/relationships/image" Target="../media/image32.svg"/><Relationship Id="rId51" Type="http://schemas.openxmlformats.org/officeDocument/2006/relationships/image" Target="../media/image75.svg"/><Relationship Id="rId72" Type="http://schemas.openxmlformats.org/officeDocument/2006/relationships/image" Target="../media/image96.png"/><Relationship Id="rId3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33" Type="http://schemas.openxmlformats.org/officeDocument/2006/relationships/image" Target="../media/image57.sv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59" Type="http://schemas.openxmlformats.org/officeDocument/2006/relationships/image" Target="../media/image83.svg"/><Relationship Id="rId67" Type="http://schemas.openxmlformats.org/officeDocument/2006/relationships/image" Target="../media/image91.svg"/><Relationship Id="rId20" Type="http://schemas.openxmlformats.org/officeDocument/2006/relationships/image" Target="../media/image44.png"/><Relationship Id="rId41" Type="http://schemas.openxmlformats.org/officeDocument/2006/relationships/image" Target="../media/image65.svg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70" Type="http://schemas.openxmlformats.org/officeDocument/2006/relationships/image" Target="../media/image94.png"/><Relationship Id="rId75" Type="http://schemas.openxmlformats.org/officeDocument/2006/relationships/image" Target="../media/image9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193925"/>
            <a:ext cx="6400800" cy="1938338"/>
          </a:xfrm>
        </p:spPr>
        <p:txBody>
          <a:bodyPr lIns="548640" tIns="182880" bIns="91440" anchor="ctr" anchorCtr="0">
            <a:spAutoFit/>
          </a:bodyPr>
          <a:lstStyle/>
          <a:p>
            <a:r>
              <a:rPr lang="en-US" sz="5400" cap="none" spc="0" dirty="0">
                <a:solidFill>
                  <a:schemeClr val="accent3"/>
                </a:solidFill>
              </a:rPr>
              <a:t>Web Application Manifest</a:t>
            </a:r>
            <a:endParaRPr lang="en-US" sz="5400" b="0" cap="none" spc="0" dirty="0">
              <a:solidFill>
                <a:schemeClr val="accent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607D3-960B-FE4F-92D4-9EFB6A9CAF65}"/>
              </a:ext>
            </a:extLst>
          </p:cNvPr>
          <p:cNvSpPr/>
          <p:nvPr/>
        </p:nvSpPr>
        <p:spPr>
          <a:xfrm>
            <a:off x="6091518" y="1"/>
            <a:ext cx="6557682" cy="6858000"/>
          </a:xfrm>
          <a:prstGeom prst="rect">
            <a:avLst/>
          </a:prstGeom>
          <a:solidFill>
            <a:schemeClr val="tx1"/>
          </a:solidFill>
        </p:spPr>
        <p:txBody>
          <a:bodyPr lIns="457200" anchor="ctr" anchorCtr="0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short_name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"Wash Post",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"name": "The Washington Post",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"icons": [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/launcher-icon-2x.png",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"96x96",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/launcher-icon-4x.png",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”512x512",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],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start_url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pwa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/?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utm_source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homescreen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"display": "standalone",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"orientation": "portrait",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background_color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"black"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6434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193925"/>
            <a:ext cx="6400800" cy="1938338"/>
          </a:xfrm>
        </p:spPr>
        <p:txBody>
          <a:bodyPr lIns="548640" tIns="182880" bIns="91440" anchor="ctr" anchorCtr="0">
            <a:spAutoFit/>
          </a:bodyPr>
          <a:lstStyle/>
          <a:p>
            <a:r>
              <a:rPr lang="en-US" sz="5400" cap="none" spc="0" dirty="0">
                <a:solidFill>
                  <a:schemeClr val="accent3"/>
                </a:solidFill>
              </a:rPr>
              <a:t>Web Application Manifest</a:t>
            </a:r>
            <a:endParaRPr lang="en-US" sz="5400" b="0" cap="none" spc="0" dirty="0">
              <a:solidFill>
                <a:schemeClr val="accent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607D3-960B-FE4F-92D4-9EFB6A9CAF65}"/>
              </a:ext>
            </a:extLst>
          </p:cNvPr>
          <p:cNvSpPr/>
          <p:nvPr/>
        </p:nvSpPr>
        <p:spPr>
          <a:xfrm>
            <a:off x="6091518" y="1"/>
            <a:ext cx="6557682" cy="6858000"/>
          </a:xfrm>
          <a:prstGeom prst="rect">
            <a:avLst/>
          </a:prstGeom>
          <a:solidFill>
            <a:schemeClr val="tx1"/>
          </a:solidFill>
        </p:spPr>
        <p:txBody>
          <a:bodyPr lIns="457200" anchor="ctr" anchorCtr="0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short_name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"Wash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"name": "The Washington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"icons": [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/launcher-icon-2x.png",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"96x96",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/launcher-icon-4x.png",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”512x512",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],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start_url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pwa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/?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utm_source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homescreen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"display": "standalone",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"orientation": "portrait",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background_color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"black"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2775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193925"/>
            <a:ext cx="6400800" cy="1938338"/>
          </a:xfrm>
        </p:spPr>
        <p:txBody>
          <a:bodyPr lIns="548640" tIns="182880" bIns="91440" anchor="ctr" anchorCtr="0">
            <a:spAutoFit/>
          </a:bodyPr>
          <a:lstStyle/>
          <a:p>
            <a:r>
              <a:rPr lang="en-US" sz="5400" cap="none" spc="0" dirty="0">
                <a:solidFill>
                  <a:schemeClr val="accent3"/>
                </a:solidFill>
              </a:rPr>
              <a:t>Web Application Manifest</a:t>
            </a:r>
            <a:endParaRPr lang="en-US" sz="5400" b="0" cap="none" spc="0" dirty="0">
              <a:solidFill>
                <a:schemeClr val="accent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607D3-960B-FE4F-92D4-9EFB6A9CAF65}"/>
              </a:ext>
            </a:extLst>
          </p:cNvPr>
          <p:cNvSpPr/>
          <p:nvPr/>
        </p:nvSpPr>
        <p:spPr>
          <a:xfrm>
            <a:off x="6091518" y="1"/>
            <a:ext cx="6557682" cy="6858000"/>
          </a:xfrm>
          <a:prstGeom prst="rect">
            <a:avLst/>
          </a:prstGeom>
          <a:solidFill>
            <a:schemeClr val="tx1"/>
          </a:solidFill>
        </p:spPr>
        <p:txBody>
          <a:bodyPr lIns="457200" anchor="ctr" anchorCtr="0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short_name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"Wash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"name": "The Washington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"icons": [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/launcher-icon-2x.png",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"96x96",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/launcher-icon-4x.png",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”512x512",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],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start_url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pwa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/?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utm_source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homescreen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"display": "standalone",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"orientation": "portrait",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background_color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"black"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977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4BEDF-4E6E-49C7-8B4B-688A24FA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display Property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8FB3F7-7440-472B-9A63-C91CD1E40CE4}"/>
              </a:ext>
            </a:extLst>
          </p:cNvPr>
          <p:cNvSpPr txBox="1">
            <a:spLocks/>
          </p:cNvSpPr>
          <p:nvPr/>
        </p:nvSpPr>
        <p:spPr>
          <a:xfrm>
            <a:off x="4396015" y="1435100"/>
            <a:ext cx="3399971" cy="1649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F4D87D-0105-C943-B547-332205ACF61A}"/>
              </a:ext>
            </a:extLst>
          </p:cNvPr>
          <p:cNvGrpSpPr/>
          <p:nvPr/>
        </p:nvGrpSpPr>
        <p:grpSpPr>
          <a:xfrm>
            <a:off x="744015" y="2060278"/>
            <a:ext cx="2573869" cy="2051764"/>
            <a:chOff x="744015" y="2060278"/>
            <a:chExt cx="2573869" cy="20517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3B0C94-82D1-334D-BFCF-986F61F43963}"/>
                </a:ext>
              </a:extLst>
            </p:cNvPr>
            <p:cNvGrpSpPr/>
            <p:nvPr/>
          </p:nvGrpSpPr>
          <p:grpSpPr>
            <a:xfrm>
              <a:off x="744015" y="2060278"/>
              <a:ext cx="2573869" cy="2051764"/>
              <a:chOff x="744015" y="2058900"/>
              <a:chExt cx="2573869" cy="2051764"/>
            </a:xfrm>
          </p:grpSpPr>
          <p:sp>
            <p:nvSpPr>
              <p:cNvPr id="12" name="Browser" title="Icon of a browser window">
                <a:extLst>
                  <a:ext uri="{FF2B5EF4-FFF2-40B4-BE49-F238E27FC236}">
                    <a16:creationId xmlns:a16="http://schemas.microsoft.com/office/drawing/2014/main" id="{655C1E8A-BD02-4DAB-B68A-B184F5AEF32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54189" y="2058900"/>
                <a:ext cx="2563695" cy="2051764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7620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AC90BF7-513D-45E2-A24F-152C0208E177}"/>
                  </a:ext>
                </a:extLst>
              </p:cNvPr>
              <p:cNvCxnSpPr/>
              <p:nvPr/>
            </p:nvCxnSpPr>
            <p:spPr>
              <a:xfrm>
                <a:off x="744015" y="3084782"/>
                <a:ext cx="2573869" cy="0"/>
              </a:xfrm>
              <a:prstGeom prst="line">
                <a:avLst/>
              </a:prstGeom>
              <a:ln w="76200">
                <a:solidFill>
                  <a:schemeClr val="accent3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F62C32-D455-BD43-8008-44E51CAB3785}"/>
                </a:ext>
              </a:extLst>
            </p:cNvPr>
            <p:cNvGrpSpPr/>
            <p:nvPr/>
          </p:nvGrpSpPr>
          <p:grpSpPr>
            <a:xfrm>
              <a:off x="861046" y="2674327"/>
              <a:ext cx="1925170" cy="310504"/>
              <a:chOff x="861045" y="2660880"/>
              <a:chExt cx="2103127" cy="339206"/>
            </a:xfrm>
          </p:grpSpPr>
          <p:sp>
            <p:nvSpPr>
              <p:cNvPr id="9" name="PageRight_E760" title="Icon of a chevron bracket in a circle pointed left">
                <a:extLst>
                  <a:ext uri="{FF2B5EF4-FFF2-40B4-BE49-F238E27FC236}">
                    <a16:creationId xmlns:a16="http://schemas.microsoft.com/office/drawing/2014/main" id="{9FD4A651-F006-4D21-9E0F-C2F72FF4924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61045" y="2660880"/>
                <a:ext cx="338957" cy="339206"/>
              </a:xfrm>
              <a:custGeom>
                <a:avLst/>
                <a:gdLst>
                  <a:gd name="T0" fmla="*/ 3225 w 3225"/>
                  <a:gd name="T1" fmla="*/ 1612 h 3225"/>
                  <a:gd name="T2" fmla="*/ 1613 w 3225"/>
                  <a:gd name="T3" fmla="*/ 3225 h 3225"/>
                  <a:gd name="T4" fmla="*/ 0 w 3225"/>
                  <a:gd name="T5" fmla="*/ 1612 h 3225"/>
                  <a:gd name="T6" fmla="*/ 1613 w 3225"/>
                  <a:gd name="T7" fmla="*/ 0 h 3225"/>
                  <a:gd name="T8" fmla="*/ 3225 w 3225"/>
                  <a:gd name="T9" fmla="*/ 1612 h 3225"/>
                  <a:gd name="T10" fmla="*/ 1872 w 3225"/>
                  <a:gd name="T11" fmla="*/ 811 h 3225"/>
                  <a:gd name="T12" fmla="*/ 1061 w 3225"/>
                  <a:gd name="T13" fmla="*/ 1622 h 3225"/>
                  <a:gd name="T14" fmla="*/ 1872 w 3225"/>
                  <a:gd name="T15" fmla="*/ 2433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3225" y="1612"/>
                    </a:move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ubicBezTo>
                      <a:pt x="2503" y="0"/>
                      <a:pt x="3225" y="722"/>
                      <a:pt x="3225" y="1612"/>
                    </a:cubicBezTo>
                    <a:close/>
                    <a:moveTo>
                      <a:pt x="1872" y="811"/>
                    </a:moveTo>
                    <a:cubicBezTo>
                      <a:pt x="1061" y="1622"/>
                      <a:pt x="1061" y="1622"/>
                      <a:pt x="1061" y="1622"/>
                    </a:cubicBezTo>
                    <a:cubicBezTo>
                      <a:pt x="1872" y="2433"/>
                      <a:pt x="1872" y="2433"/>
                      <a:pt x="1872" y="2433"/>
                    </a:cubicBez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4" name="PageRight_E760" title="Icon of a chevron bracket in a circle pointed left">
                <a:extLst>
                  <a:ext uri="{FF2B5EF4-FFF2-40B4-BE49-F238E27FC236}">
                    <a16:creationId xmlns:a16="http://schemas.microsoft.com/office/drawing/2014/main" id="{D81730CD-3ADF-4295-AD70-42DADF00B8A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1242990" y="2660880"/>
                <a:ext cx="338957" cy="339206"/>
              </a:xfrm>
              <a:custGeom>
                <a:avLst/>
                <a:gdLst>
                  <a:gd name="T0" fmla="*/ 3225 w 3225"/>
                  <a:gd name="T1" fmla="*/ 1612 h 3225"/>
                  <a:gd name="T2" fmla="*/ 1613 w 3225"/>
                  <a:gd name="T3" fmla="*/ 3225 h 3225"/>
                  <a:gd name="T4" fmla="*/ 0 w 3225"/>
                  <a:gd name="T5" fmla="*/ 1612 h 3225"/>
                  <a:gd name="T6" fmla="*/ 1613 w 3225"/>
                  <a:gd name="T7" fmla="*/ 0 h 3225"/>
                  <a:gd name="T8" fmla="*/ 3225 w 3225"/>
                  <a:gd name="T9" fmla="*/ 1612 h 3225"/>
                  <a:gd name="T10" fmla="*/ 1872 w 3225"/>
                  <a:gd name="T11" fmla="*/ 811 h 3225"/>
                  <a:gd name="T12" fmla="*/ 1061 w 3225"/>
                  <a:gd name="T13" fmla="*/ 1622 h 3225"/>
                  <a:gd name="T14" fmla="*/ 1872 w 3225"/>
                  <a:gd name="T15" fmla="*/ 2433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3225" y="1612"/>
                    </a:move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ubicBezTo>
                      <a:pt x="2503" y="0"/>
                      <a:pt x="3225" y="722"/>
                      <a:pt x="3225" y="1612"/>
                    </a:cubicBezTo>
                    <a:close/>
                    <a:moveTo>
                      <a:pt x="1872" y="811"/>
                    </a:moveTo>
                    <a:cubicBezTo>
                      <a:pt x="1061" y="1622"/>
                      <a:pt x="1061" y="1622"/>
                      <a:pt x="1061" y="1622"/>
                    </a:cubicBezTo>
                    <a:cubicBezTo>
                      <a:pt x="1872" y="2433"/>
                      <a:pt x="1872" y="2433"/>
                      <a:pt x="1872" y="2433"/>
                    </a:cubicBez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5" name="arrow_12" title="Icon of a circle made of a curved arrow pointing clockwise">
                <a:extLst>
                  <a:ext uri="{FF2B5EF4-FFF2-40B4-BE49-F238E27FC236}">
                    <a16:creationId xmlns:a16="http://schemas.microsoft.com/office/drawing/2014/main" id="{A9B78BAE-75E4-454F-ACDC-2A97BC35F71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33784" y="2660880"/>
                <a:ext cx="345004" cy="339206"/>
              </a:xfrm>
              <a:custGeom>
                <a:avLst/>
                <a:gdLst>
                  <a:gd name="T0" fmla="*/ 209 w 328"/>
                  <a:gd name="T1" fmla="*/ 0 h 321"/>
                  <a:gd name="T2" fmla="*/ 328 w 328"/>
                  <a:gd name="T3" fmla="*/ 157 h 321"/>
                  <a:gd name="T4" fmla="*/ 164 w 328"/>
                  <a:gd name="T5" fmla="*/ 321 h 321"/>
                  <a:gd name="T6" fmla="*/ 0 w 328"/>
                  <a:gd name="T7" fmla="*/ 157 h 321"/>
                  <a:gd name="T8" fmla="*/ 110 w 328"/>
                  <a:gd name="T9" fmla="*/ 2 h 321"/>
                  <a:gd name="T10" fmla="*/ 110 w 328"/>
                  <a:gd name="T11" fmla="*/ 77 h 321"/>
                  <a:gd name="T12" fmla="*/ 110 w 328"/>
                  <a:gd name="T13" fmla="*/ 2 h 321"/>
                  <a:gd name="T14" fmla="*/ 36 w 328"/>
                  <a:gd name="T15" fmla="*/ 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21">
                    <a:moveTo>
                      <a:pt x="209" y="0"/>
                    </a:moveTo>
                    <a:cubicBezTo>
                      <a:pt x="278" y="19"/>
                      <a:pt x="328" y="82"/>
                      <a:pt x="328" y="157"/>
                    </a:cubicBezTo>
                    <a:cubicBezTo>
                      <a:pt x="328" y="248"/>
                      <a:pt x="254" y="321"/>
                      <a:pt x="164" y="321"/>
                    </a:cubicBezTo>
                    <a:cubicBezTo>
                      <a:pt x="73" y="321"/>
                      <a:pt x="0" y="248"/>
                      <a:pt x="0" y="157"/>
                    </a:cubicBezTo>
                    <a:cubicBezTo>
                      <a:pt x="0" y="85"/>
                      <a:pt x="46" y="24"/>
                      <a:pt x="110" y="2"/>
                    </a:cubicBezTo>
                    <a:moveTo>
                      <a:pt x="110" y="77"/>
                    </a:moveTo>
                    <a:cubicBezTo>
                      <a:pt x="110" y="2"/>
                      <a:pt x="110" y="2"/>
                      <a:pt x="110" y="2"/>
                    </a:cubicBezTo>
                    <a:cubicBezTo>
                      <a:pt x="36" y="2"/>
                      <a:pt x="36" y="2"/>
                      <a:pt x="36" y="2"/>
                    </a:cubicBez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6" name="Share_E72D" title="Icon of a square with an arrow pointing out of it">
                <a:extLst>
                  <a:ext uri="{FF2B5EF4-FFF2-40B4-BE49-F238E27FC236}">
                    <a16:creationId xmlns:a16="http://schemas.microsoft.com/office/drawing/2014/main" id="{34B0A70C-A40B-4118-9A88-F486EF22CEA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65203" y="2660880"/>
                <a:ext cx="394032" cy="339206"/>
              </a:xfrm>
              <a:custGeom>
                <a:avLst/>
                <a:gdLst>
                  <a:gd name="T0" fmla="*/ 748 w 3574"/>
                  <a:gd name="T1" fmla="*/ 2166 h 3075"/>
                  <a:gd name="T2" fmla="*/ 876 w 3574"/>
                  <a:gd name="T3" fmla="*/ 1568 h 3075"/>
                  <a:gd name="T4" fmla="*/ 1224 w 3574"/>
                  <a:gd name="T5" fmla="*/ 1051 h 3075"/>
                  <a:gd name="T6" fmla="*/ 1741 w 3574"/>
                  <a:gd name="T7" fmla="*/ 703 h 3075"/>
                  <a:gd name="T8" fmla="*/ 2374 w 3574"/>
                  <a:gd name="T9" fmla="*/ 575 h 3075"/>
                  <a:gd name="T10" fmla="*/ 2498 w 3574"/>
                  <a:gd name="T11" fmla="*/ 575 h 3075"/>
                  <a:gd name="T12" fmla="*/ 2498 w 3574"/>
                  <a:gd name="T13" fmla="*/ 0 h 3075"/>
                  <a:gd name="T14" fmla="*/ 3574 w 3574"/>
                  <a:gd name="T15" fmla="*/ 1076 h 3075"/>
                  <a:gd name="T16" fmla="*/ 2498 w 3574"/>
                  <a:gd name="T17" fmla="*/ 2152 h 3075"/>
                  <a:gd name="T18" fmla="*/ 2498 w 3574"/>
                  <a:gd name="T19" fmla="*/ 1577 h 3075"/>
                  <a:gd name="T20" fmla="*/ 2374 w 3574"/>
                  <a:gd name="T21" fmla="*/ 1577 h 3075"/>
                  <a:gd name="T22" fmla="*/ 748 w 3574"/>
                  <a:gd name="T23" fmla="*/ 2166 h 3075"/>
                  <a:gd name="T24" fmla="*/ 0 w 3574"/>
                  <a:gd name="T25" fmla="*/ 825 h 3075"/>
                  <a:gd name="T26" fmla="*/ 0 w 3574"/>
                  <a:gd name="T27" fmla="*/ 3075 h 3075"/>
                  <a:gd name="T28" fmla="*/ 2748 w 3574"/>
                  <a:gd name="T29" fmla="*/ 3075 h 3075"/>
                  <a:gd name="T30" fmla="*/ 2748 w 3574"/>
                  <a:gd name="T31" fmla="*/ 2752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74" h="3075">
                    <a:moveTo>
                      <a:pt x="748" y="2166"/>
                    </a:moveTo>
                    <a:cubicBezTo>
                      <a:pt x="753" y="1959"/>
                      <a:pt x="795" y="1758"/>
                      <a:pt x="876" y="1568"/>
                    </a:cubicBezTo>
                    <a:cubicBezTo>
                      <a:pt x="957" y="1374"/>
                      <a:pt x="1075" y="1200"/>
                      <a:pt x="1224" y="1051"/>
                    </a:cubicBezTo>
                    <a:cubicBezTo>
                      <a:pt x="1373" y="902"/>
                      <a:pt x="1547" y="784"/>
                      <a:pt x="1741" y="703"/>
                    </a:cubicBezTo>
                    <a:cubicBezTo>
                      <a:pt x="1941" y="618"/>
                      <a:pt x="2154" y="575"/>
                      <a:pt x="2374" y="575"/>
                    </a:cubicBezTo>
                    <a:cubicBezTo>
                      <a:pt x="2498" y="575"/>
                      <a:pt x="2498" y="575"/>
                      <a:pt x="2498" y="575"/>
                    </a:cubicBezTo>
                    <a:cubicBezTo>
                      <a:pt x="2498" y="0"/>
                      <a:pt x="2498" y="0"/>
                      <a:pt x="2498" y="0"/>
                    </a:cubicBezTo>
                    <a:cubicBezTo>
                      <a:pt x="3574" y="1076"/>
                      <a:pt x="3574" y="1076"/>
                      <a:pt x="3574" y="1076"/>
                    </a:cubicBezTo>
                    <a:cubicBezTo>
                      <a:pt x="2498" y="2152"/>
                      <a:pt x="2498" y="2152"/>
                      <a:pt x="2498" y="2152"/>
                    </a:cubicBezTo>
                    <a:cubicBezTo>
                      <a:pt x="2498" y="1577"/>
                      <a:pt x="2498" y="1577"/>
                      <a:pt x="2498" y="1577"/>
                    </a:cubicBezTo>
                    <a:cubicBezTo>
                      <a:pt x="2374" y="1577"/>
                      <a:pt x="2374" y="1577"/>
                      <a:pt x="2374" y="1577"/>
                    </a:cubicBezTo>
                    <a:cubicBezTo>
                      <a:pt x="1775" y="1577"/>
                      <a:pt x="1208" y="1784"/>
                      <a:pt x="748" y="2166"/>
                    </a:cubicBezTo>
                    <a:close/>
                    <a:moveTo>
                      <a:pt x="0" y="825"/>
                    </a:moveTo>
                    <a:cubicBezTo>
                      <a:pt x="0" y="3075"/>
                      <a:pt x="0" y="3075"/>
                      <a:pt x="0" y="3075"/>
                    </a:cubicBezTo>
                    <a:cubicBezTo>
                      <a:pt x="2748" y="3075"/>
                      <a:pt x="2748" y="3075"/>
                      <a:pt x="2748" y="3075"/>
                    </a:cubicBezTo>
                    <a:cubicBezTo>
                      <a:pt x="2748" y="2752"/>
                      <a:pt x="2748" y="2752"/>
                      <a:pt x="2748" y="2752"/>
                    </a:cubicBez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7" name="arrow_24" title="Icon of an arrow pointing out of a box">
                <a:extLst>
                  <a:ext uri="{FF2B5EF4-FFF2-40B4-BE49-F238E27FC236}">
                    <a16:creationId xmlns:a16="http://schemas.microsoft.com/office/drawing/2014/main" id="{11243A06-917A-4481-B889-F9455067BD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520019" y="2660880"/>
                <a:ext cx="444153" cy="339206"/>
              </a:xfrm>
              <a:custGeom>
                <a:avLst/>
                <a:gdLst>
                  <a:gd name="T0" fmla="*/ 55 w 237"/>
                  <a:gd name="T1" fmla="*/ 91 h 181"/>
                  <a:gd name="T2" fmla="*/ 237 w 237"/>
                  <a:gd name="T3" fmla="*/ 91 h 181"/>
                  <a:gd name="T4" fmla="*/ 201 w 237"/>
                  <a:gd name="T5" fmla="*/ 134 h 181"/>
                  <a:gd name="T6" fmla="*/ 237 w 237"/>
                  <a:gd name="T7" fmla="*/ 91 h 181"/>
                  <a:gd name="T8" fmla="*/ 201 w 237"/>
                  <a:gd name="T9" fmla="*/ 47 h 181"/>
                  <a:gd name="T10" fmla="*/ 0 w 237"/>
                  <a:gd name="T11" fmla="*/ 0 h 181"/>
                  <a:gd name="T12" fmla="*/ 0 w 237"/>
                  <a:gd name="T13" fmla="*/ 181 h 181"/>
                  <a:gd name="T14" fmla="*/ 149 w 237"/>
                  <a:gd name="T15" fmla="*/ 181 h 181"/>
                  <a:gd name="T16" fmla="*/ 149 w 237"/>
                  <a:gd name="T17" fmla="*/ 0 h 181"/>
                  <a:gd name="T18" fmla="*/ 0 w 237"/>
                  <a:gd name="T19" fmla="*/ 0 h 181"/>
                  <a:gd name="T20" fmla="*/ 0 w 237"/>
                  <a:gd name="T2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7" h="181">
                    <a:moveTo>
                      <a:pt x="55" y="91"/>
                    </a:moveTo>
                    <a:lnTo>
                      <a:pt x="237" y="91"/>
                    </a:lnTo>
                    <a:moveTo>
                      <a:pt x="201" y="134"/>
                    </a:moveTo>
                    <a:lnTo>
                      <a:pt x="237" y="91"/>
                    </a:lnTo>
                    <a:lnTo>
                      <a:pt x="201" y="47"/>
                    </a:lnTo>
                    <a:moveTo>
                      <a:pt x="0" y="0"/>
                    </a:moveTo>
                    <a:lnTo>
                      <a:pt x="0" y="181"/>
                    </a:lnTo>
                    <a:lnTo>
                      <a:pt x="149" y="181"/>
                    </a:lnTo>
                    <a:lnTo>
                      <a:pt x="14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8A1B5A-1928-3344-80F6-F7F8FEDA610F}"/>
              </a:ext>
            </a:extLst>
          </p:cNvPr>
          <p:cNvSpPr txBox="1">
            <a:spLocks/>
          </p:cNvSpPr>
          <p:nvPr/>
        </p:nvSpPr>
        <p:spPr>
          <a:xfrm>
            <a:off x="744015" y="4312771"/>
            <a:ext cx="3399971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Runs in Edge as a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separate windows or Tab.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Full browser UI,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no store listing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4B7687-C6AD-1847-A1EC-2E6909E3B4D8}"/>
              </a:ext>
            </a:extLst>
          </p:cNvPr>
          <p:cNvSpPr/>
          <p:nvPr/>
        </p:nvSpPr>
        <p:spPr>
          <a:xfrm>
            <a:off x="744015" y="1446339"/>
            <a:ext cx="2729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Browser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C5149CA9-673D-0A46-BD71-8A03662557BD}"/>
              </a:ext>
            </a:extLst>
          </p:cNvPr>
          <p:cNvSpPr txBox="1">
            <a:spLocks/>
          </p:cNvSpPr>
          <p:nvPr/>
        </p:nvSpPr>
        <p:spPr>
          <a:xfrm>
            <a:off x="4533539" y="4312771"/>
            <a:ext cx="3399971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Runs in App container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in separate process. 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browser UI,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back button only. 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Microsoft store listing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06CBFC-F1A0-B343-87B7-7037A4C90FBC}"/>
              </a:ext>
            </a:extLst>
          </p:cNvPr>
          <p:cNvSpPr/>
          <p:nvPr/>
        </p:nvSpPr>
        <p:spPr>
          <a:xfrm>
            <a:off x="4549549" y="1446339"/>
            <a:ext cx="2729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Standalone UI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614A8D4-AF5A-0649-96F1-7656290411BA}"/>
              </a:ext>
            </a:extLst>
          </p:cNvPr>
          <p:cNvSpPr txBox="1">
            <a:spLocks/>
          </p:cNvSpPr>
          <p:nvPr/>
        </p:nvSpPr>
        <p:spPr>
          <a:xfrm>
            <a:off x="8312536" y="4312771"/>
            <a:ext cx="3399971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Runs in App container in separate process.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Limited UI (navigation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&amp; read only </a:t>
            </a:r>
            <a:r>
              <a:rPr lang="en-US" sz="2000" dirty="0" err="1">
                <a:solidFill>
                  <a:schemeClr val="bg1"/>
                </a:solidFill>
              </a:rPr>
              <a:t>nav</a:t>
            </a:r>
            <a:r>
              <a:rPr lang="en-US" sz="2000" dirty="0">
                <a:solidFill>
                  <a:schemeClr val="bg1"/>
                </a:solidFill>
              </a:rPr>
              <a:t> bar).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Microsoft store listing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155AA4-6487-4547-9D65-3414D11BA1BB}"/>
              </a:ext>
            </a:extLst>
          </p:cNvPr>
          <p:cNvSpPr/>
          <p:nvPr/>
        </p:nvSpPr>
        <p:spPr>
          <a:xfrm>
            <a:off x="8332294" y="1446339"/>
            <a:ext cx="2729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Minimal UI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7FF10-3A61-B041-9CEC-07F2854D1D61}"/>
              </a:ext>
            </a:extLst>
          </p:cNvPr>
          <p:cNvGrpSpPr/>
          <p:nvPr/>
        </p:nvGrpSpPr>
        <p:grpSpPr>
          <a:xfrm>
            <a:off x="4533539" y="2060278"/>
            <a:ext cx="2573869" cy="2051764"/>
            <a:chOff x="4533539" y="2060278"/>
            <a:chExt cx="2573869" cy="205176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4039991-693C-194A-879A-C022A9D3E28D}"/>
                </a:ext>
              </a:extLst>
            </p:cNvPr>
            <p:cNvGrpSpPr/>
            <p:nvPr/>
          </p:nvGrpSpPr>
          <p:grpSpPr>
            <a:xfrm>
              <a:off x="4533539" y="2060278"/>
              <a:ext cx="2573869" cy="2051764"/>
              <a:chOff x="4506517" y="2034762"/>
              <a:chExt cx="2573869" cy="2051764"/>
            </a:xfrm>
          </p:grpSpPr>
          <p:sp>
            <p:nvSpPr>
              <p:cNvPr id="19" name="Browser" title="Icon of a browser window">
                <a:extLst>
                  <a:ext uri="{FF2B5EF4-FFF2-40B4-BE49-F238E27FC236}">
                    <a16:creationId xmlns:a16="http://schemas.microsoft.com/office/drawing/2014/main" id="{21862F2A-A9F5-4893-AF59-38C19CA514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516691" y="2034762"/>
                <a:ext cx="2563695" cy="2051764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76200" cap="sq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8A0E525-D252-4B58-9A20-E442C139BFF1}"/>
                  </a:ext>
                </a:extLst>
              </p:cNvPr>
              <p:cNvCxnSpPr/>
              <p:nvPr/>
            </p:nvCxnSpPr>
            <p:spPr>
              <a:xfrm>
                <a:off x="4506517" y="3060644"/>
                <a:ext cx="2573869" cy="0"/>
              </a:xfrm>
              <a:prstGeom prst="line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PageRight_E760" title="Icon of a chevron bracket in a circle pointed left">
              <a:extLst>
                <a:ext uri="{FF2B5EF4-FFF2-40B4-BE49-F238E27FC236}">
                  <a16:creationId xmlns:a16="http://schemas.microsoft.com/office/drawing/2014/main" id="{3B3883B3-AF75-704B-B4E3-7946EAC8335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53116" y="2674327"/>
              <a:ext cx="310276" cy="310504"/>
            </a:xfrm>
            <a:custGeom>
              <a:avLst/>
              <a:gdLst>
                <a:gd name="T0" fmla="*/ 3225 w 3225"/>
                <a:gd name="T1" fmla="*/ 1612 h 3225"/>
                <a:gd name="T2" fmla="*/ 1613 w 3225"/>
                <a:gd name="T3" fmla="*/ 3225 h 3225"/>
                <a:gd name="T4" fmla="*/ 0 w 3225"/>
                <a:gd name="T5" fmla="*/ 1612 h 3225"/>
                <a:gd name="T6" fmla="*/ 1613 w 3225"/>
                <a:gd name="T7" fmla="*/ 0 h 3225"/>
                <a:gd name="T8" fmla="*/ 3225 w 3225"/>
                <a:gd name="T9" fmla="*/ 1612 h 3225"/>
                <a:gd name="T10" fmla="*/ 1872 w 3225"/>
                <a:gd name="T11" fmla="*/ 811 h 3225"/>
                <a:gd name="T12" fmla="*/ 1061 w 3225"/>
                <a:gd name="T13" fmla="*/ 1622 h 3225"/>
                <a:gd name="T14" fmla="*/ 1872 w 3225"/>
                <a:gd name="T15" fmla="*/ 2433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3225" y="1612"/>
                  </a:move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ubicBezTo>
                    <a:pt x="2503" y="0"/>
                    <a:pt x="3225" y="722"/>
                    <a:pt x="3225" y="1612"/>
                  </a:cubicBezTo>
                  <a:close/>
                  <a:moveTo>
                    <a:pt x="1872" y="811"/>
                  </a:moveTo>
                  <a:cubicBezTo>
                    <a:pt x="1061" y="1622"/>
                    <a:pt x="1061" y="1622"/>
                    <a:pt x="1061" y="1622"/>
                  </a:cubicBezTo>
                  <a:cubicBezTo>
                    <a:pt x="1872" y="2433"/>
                    <a:pt x="1872" y="2433"/>
                    <a:pt x="1872" y="2433"/>
                  </a:cubicBezTo>
                </a:path>
              </a:pathLst>
            </a:custGeom>
            <a:noFill/>
            <a:ln w="22225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EF3E0C-E2BD-3942-A7AE-82A5B91927FD}"/>
              </a:ext>
            </a:extLst>
          </p:cNvPr>
          <p:cNvGrpSpPr/>
          <p:nvPr/>
        </p:nvGrpSpPr>
        <p:grpSpPr>
          <a:xfrm>
            <a:off x="8323062" y="2060278"/>
            <a:ext cx="2573869" cy="2051764"/>
            <a:chOff x="8323062" y="2060278"/>
            <a:chExt cx="2573869" cy="205176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EBEA4A3-92A3-FE4F-8CBD-18ABACAC9527}"/>
                </a:ext>
              </a:extLst>
            </p:cNvPr>
            <p:cNvGrpSpPr/>
            <p:nvPr/>
          </p:nvGrpSpPr>
          <p:grpSpPr>
            <a:xfrm>
              <a:off x="8323062" y="2060278"/>
              <a:ext cx="2573869" cy="2051764"/>
              <a:chOff x="8323062" y="2034762"/>
              <a:chExt cx="2573869" cy="2051764"/>
            </a:xfrm>
          </p:grpSpPr>
          <p:sp>
            <p:nvSpPr>
              <p:cNvPr id="33" name="Browser" title="Icon of a browser window">
                <a:extLst>
                  <a:ext uri="{FF2B5EF4-FFF2-40B4-BE49-F238E27FC236}">
                    <a16:creationId xmlns:a16="http://schemas.microsoft.com/office/drawing/2014/main" id="{230EA718-DE48-4FD9-BBF8-B1A4AF8E0D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333236" y="2034762"/>
                <a:ext cx="2563695" cy="2051764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7620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D2858C8-B4DF-4A56-A790-A621B8DA63F5}"/>
                  </a:ext>
                </a:extLst>
              </p:cNvPr>
              <p:cNvCxnSpPr/>
              <p:nvPr/>
            </p:nvCxnSpPr>
            <p:spPr>
              <a:xfrm>
                <a:off x="8323062" y="3060644"/>
                <a:ext cx="2573869" cy="0"/>
              </a:xfrm>
              <a:prstGeom prst="line">
                <a:avLst/>
              </a:prstGeom>
              <a:ln w="762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04FEA2A-46BF-8A4C-9D53-74BB21721B65}"/>
                </a:ext>
              </a:extLst>
            </p:cNvPr>
            <p:cNvGrpSpPr/>
            <p:nvPr/>
          </p:nvGrpSpPr>
          <p:grpSpPr>
            <a:xfrm>
              <a:off x="8445187" y="2674327"/>
              <a:ext cx="1023165" cy="310504"/>
              <a:chOff x="861045" y="2660880"/>
              <a:chExt cx="1117743" cy="339206"/>
            </a:xfrm>
          </p:grpSpPr>
          <p:sp>
            <p:nvSpPr>
              <p:cNvPr id="46" name="PageRight_E760" title="Icon of a chevron bracket in a circle pointed left">
                <a:extLst>
                  <a:ext uri="{FF2B5EF4-FFF2-40B4-BE49-F238E27FC236}">
                    <a16:creationId xmlns:a16="http://schemas.microsoft.com/office/drawing/2014/main" id="{BFC26181-A6DD-1C4F-8843-6C5462D1DF4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61045" y="2660880"/>
                <a:ext cx="338957" cy="339206"/>
              </a:xfrm>
              <a:custGeom>
                <a:avLst/>
                <a:gdLst>
                  <a:gd name="T0" fmla="*/ 3225 w 3225"/>
                  <a:gd name="T1" fmla="*/ 1612 h 3225"/>
                  <a:gd name="T2" fmla="*/ 1613 w 3225"/>
                  <a:gd name="T3" fmla="*/ 3225 h 3225"/>
                  <a:gd name="T4" fmla="*/ 0 w 3225"/>
                  <a:gd name="T5" fmla="*/ 1612 h 3225"/>
                  <a:gd name="T6" fmla="*/ 1613 w 3225"/>
                  <a:gd name="T7" fmla="*/ 0 h 3225"/>
                  <a:gd name="T8" fmla="*/ 3225 w 3225"/>
                  <a:gd name="T9" fmla="*/ 1612 h 3225"/>
                  <a:gd name="T10" fmla="*/ 1872 w 3225"/>
                  <a:gd name="T11" fmla="*/ 811 h 3225"/>
                  <a:gd name="T12" fmla="*/ 1061 w 3225"/>
                  <a:gd name="T13" fmla="*/ 1622 h 3225"/>
                  <a:gd name="T14" fmla="*/ 1872 w 3225"/>
                  <a:gd name="T15" fmla="*/ 2433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3225" y="1612"/>
                    </a:move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ubicBezTo>
                      <a:pt x="2503" y="0"/>
                      <a:pt x="3225" y="722"/>
                      <a:pt x="3225" y="1612"/>
                    </a:cubicBezTo>
                    <a:close/>
                    <a:moveTo>
                      <a:pt x="1872" y="811"/>
                    </a:moveTo>
                    <a:cubicBezTo>
                      <a:pt x="1061" y="1622"/>
                      <a:pt x="1061" y="1622"/>
                      <a:pt x="1061" y="1622"/>
                    </a:cubicBezTo>
                    <a:cubicBezTo>
                      <a:pt x="1872" y="2433"/>
                      <a:pt x="1872" y="2433"/>
                      <a:pt x="1872" y="2433"/>
                    </a:cubicBezTo>
                  </a:path>
                </a:pathLst>
              </a:custGeom>
              <a:noFill/>
              <a:ln w="22225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47" name="PageRight_E760" title="Icon of a chevron bracket in a circle pointed left">
                <a:extLst>
                  <a:ext uri="{FF2B5EF4-FFF2-40B4-BE49-F238E27FC236}">
                    <a16:creationId xmlns:a16="http://schemas.microsoft.com/office/drawing/2014/main" id="{5FABAB67-138F-6E4A-926E-1B4773E9F2F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1242990" y="2660880"/>
                <a:ext cx="338957" cy="339206"/>
              </a:xfrm>
              <a:custGeom>
                <a:avLst/>
                <a:gdLst>
                  <a:gd name="T0" fmla="*/ 3225 w 3225"/>
                  <a:gd name="T1" fmla="*/ 1612 h 3225"/>
                  <a:gd name="T2" fmla="*/ 1613 w 3225"/>
                  <a:gd name="T3" fmla="*/ 3225 h 3225"/>
                  <a:gd name="T4" fmla="*/ 0 w 3225"/>
                  <a:gd name="T5" fmla="*/ 1612 h 3225"/>
                  <a:gd name="T6" fmla="*/ 1613 w 3225"/>
                  <a:gd name="T7" fmla="*/ 0 h 3225"/>
                  <a:gd name="T8" fmla="*/ 3225 w 3225"/>
                  <a:gd name="T9" fmla="*/ 1612 h 3225"/>
                  <a:gd name="T10" fmla="*/ 1872 w 3225"/>
                  <a:gd name="T11" fmla="*/ 811 h 3225"/>
                  <a:gd name="T12" fmla="*/ 1061 w 3225"/>
                  <a:gd name="T13" fmla="*/ 1622 h 3225"/>
                  <a:gd name="T14" fmla="*/ 1872 w 3225"/>
                  <a:gd name="T15" fmla="*/ 2433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3225" y="1612"/>
                    </a:move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ubicBezTo>
                      <a:pt x="2503" y="0"/>
                      <a:pt x="3225" y="722"/>
                      <a:pt x="3225" y="1612"/>
                    </a:cubicBezTo>
                    <a:close/>
                    <a:moveTo>
                      <a:pt x="1872" y="811"/>
                    </a:moveTo>
                    <a:cubicBezTo>
                      <a:pt x="1061" y="1622"/>
                      <a:pt x="1061" y="1622"/>
                      <a:pt x="1061" y="1622"/>
                    </a:cubicBezTo>
                    <a:cubicBezTo>
                      <a:pt x="1872" y="2433"/>
                      <a:pt x="1872" y="2433"/>
                      <a:pt x="1872" y="2433"/>
                    </a:cubicBezTo>
                  </a:path>
                </a:pathLst>
              </a:custGeom>
              <a:noFill/>
              <a:ln w="22225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48" name="arrow_12" title="Icon of a circle made of a curved arrow pointing clockwise">
                <a:extLst>
                  <a:ext uri="{FF2B5EF4-FFF2-40B4-BE49-F238E27FC236}">
                    <a16:creationId xmlns:a16="http://schemas.microsoft.com/office/drawing/2014/main" id="{2D175981-C42D-B042-B2E3-A730FDAD601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33784" y="2660880"/>
                <a:ext cx="345004" cy="339206"/>
              </a:xfrm>
              <a:custGeom>
                <a:avLst/>
                <a:gdLst>
                  <a:gd name="T0" fmla="*/ 209 w 328"/>
                  <a:gd name="T1" fmla="*/ 0 h 321"/>
                  <a:gd name="T2" fmla="*/ 328 w 328"/>
                  <a:gd name="T3" fmla="*/ 157 h 321"/>
                  <a:gd name="T4" fmla="*/ 164 w 328"/>
                  <a:gd name="T5" fmla="*/ 321 h 321"/>
                  <a:gd name="T6" fmla="*/ 0 w 328"/>
                  <a:gd name="T7" fmla="*/ 157 h 321"/>
                  <a:gd name="T8" fmla="*/ 110 w 328"/>
                  <a:gd name="T9" fmla="*/ 2 h 321"/>
                  <a:gd name="T10" fmla="*/ 110 w 328"/>
                  <a:gd name="T11" fmla="*/ 77 h 321"/>
                  <a:gd name="T12" fmla="*/ 110 w 328"/>
                  <a:gd name="T13" fmla="*/ 2 h 321"/>
                  <a:gd name="T14" fmla="*/ 36 w 328"/>
                  <a:gd name="T15" fmla="*/ 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21">
                    <a:moveTo>
                      <a:pt x="209" y="0"/>
                    </a:moveTo>
                    <a:cubicBezTo>
                      <a:pt x="278" y="19"/>
                      <a:pt x="328" y="82"/>
                      <a:pt x="328" y="157"/>
                    </a:cubicBezTo>
                    <a:cubicBezTo>
                      <a:pt x="328" y="248"/>
                      <a:pt x="254" y="321"/>
                      <a:pt x="164" y="321"/>
                    </a:cubicBezTo>
                    <a:cubicBezTo>
                      <a:pt x="73" y="321"/>
                      <a:pt x="0" y="248"/>
                      <a:pt x="0" y="157"/>
                    </a:cubicBezTo>
                    <a:cubicBezTo>
                      <a:pt x="0" y="85"/>
                      <a:pt x="46" y="24"/>
                      <a:pt x="110" y="2"/>
                    </a:cubicBezTo>
                    <a:moveTo>
                      <a:pt x="110" y="77"/>
                    </a:moveTo>
                    <a:cubicBezTo>
                      <a:pt x="110" y="2"/>
                      <a:pt x="110" y="2"/>
                      <a:pt x="110" y="2"/>
                    </a:cubicBezTo>
                    <a:cubicBezTo>
                      <a:pt x="36" y="2"/>
                      <a:pt x="36" y="2"/>
                      <a:pt x="36" y="2"/>
                    </a:cubicBezTo>
                  </a:path>
                </a:pathLst>
              </a:custGeom>
              <a:noFill/>
              <a:ln w="22225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B338A784-A9AA-2F44-8DD8-2CF8FF742733}"/>
              </a:ext>
            </a:extLst>
          </p:cNvPr>
          <p:cNvSpPr/>
          <p:nvPr/>
        </p:nvSpPr>
        <p:spPr bwMode="auto">
          <a:xfrm>
            <a:off x="10201111" y="1513377"/>
            <a:ext cx="1721232" cy="172123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Next version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of Windows</a:t>
            </a:r>
          </a:p>
        </p:txBody>
      </p:sp>
    </p:spTree>
    <p:extLst>
      <p:ext uri="{BB962C8B-B14F-4D97-AF65-F5344CB8AC3E}">
        <p14:creationId xmlns:p14="http://schemas.microsoft.com/office/powerpoint/2010/main" val="26912562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4C2B7F-9977-FB47-A711-2DF19293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477328"/>
          </a:xfrm>
        </p:spPr>
        <p:txBody>
          <a:bodyPr/>
          <a:lstStyle/>
          <a:p>
            <a:r>
              <a:rPr lang="en-US" sz="4800" dirty="0"/>
              <a:t>Network request:</a:t>
            </a:r>
            <a:br>
              <a:rPr lang="en-US" sz="4800" dirty="0"/>
            </a:br>
            <a:r>
              <a:rPr lang="en-US" sz="4800" dirty="0">
                <a:solidFill>
                  <a:schemeClr val="accent6"/>
                </a:solidFill>
              </a:rPr>
              <a:t>Typical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C7ABC-CF6B-9945-903A-DFF4FF5FA5C1}"/>
              </a:ext>
            </a:extLst>
          </p:cNvPr>
          <p:cNvSpPr txBox="1"/>
          <p:nvPr/>
        </p:nvSpPr>
        <p:spPr>
          <a:xfrm>
            <a:off x="6398882" y="351104"/>
            <a:ext cx="46680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App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11B4129-286F-0144-A966-203CD2922AF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986969" y="4716557"/>
            <a:ext cx="1491874" cy="822865"/>
          </a:xfrm>
          <a:custGeom>
            <a:avLst/>
            <a:gdLst>
              <a:gd name="T0" fmla="*/ 443 w 538"/>
              <a:gd name="T1" fmla="*/ 316 h 316"/>
              <a:gd name="T2" fmla="*/ 95 w 538"/>
              <a:gd name="T3" fmla="*/ 316 h 316"/>
              <a:gd name="T4" fmla="*/ 0 w 538"/>
              <a:gd name="T5" fmla="*/ 220 h 316"/>
              <a:gd name="T6" fmla="*/ 95 w 538"/>
              <a:gd name="T7" fmla="*/ 125 h 316"/>
              <a:gd name="T8" fmla="*/ 118 w 538"/>
              <a:gd name="T9" fmla="*/ 128 h 316"/>
              <a:gd name="T10" fmla="*/ 211 w 538"/>
              <a:gd name="T11" fmla="*/ 50 h 316"/>
              <a:gd name="T12" fmla="*/ 268 w 538"/>
              <a:gd name="T13" fmla="*/ 69 h 316"/>
              <a:gd name="T14" fmla="*/ 360 w 538"/>
              <a:gd name="T15" fmla="*/ 0 h 316"/>
              <a:gd name="T16" fmla="*/ 452 w 538"/>
              <a:gd name="T17" fmla="*/ 96 h 316"/>
              <a:gd name="T18" fmla="*/ 449 w 538"/>
              <a:gd name="T19" fmla="*/ 125 h 316"/>
              <a:gd name="T20" fmla="*/ 538 w 538"/>
              <a:gd name="T21" fmla="*/ 220 h 316"/>
              <a:gd name="T22" fmla="*/ 443 w 538"/>
              <a:gd name="T23" fmla="*/ 316 h 316"/>
              <a:gd name="T24" fmla="*/ 95 w 538"/>
              <a:gd name="T25" fmla="*/ 143 h 316"/>
              <a:gd name="T26" fmla="*/ 19 w 538"/>
              <a:gd name="T27" fmla="*/ 220 h 316"/>
              <a:gd name="T28" fmla="*/ 95 w 538"/>
              <a:gd name="T29" fmla="*/ 298 h 316"/>
              <a:gd name="T30" fmla="*/ 443 w 538"/>
              <a:gd name="T31" fmla="*/ 298 h 316"/>
              <a:gd name="T32" fmla="*/ 520 w 538"/>
              <a:gd name="T33" fmla="*/ 220 h 316"/>
              <a:gd name="T34" fmla="*/ 442 w 538"/>
              <a:gd name="T35" fmla="*/ 143 h 316"/>
              <a:gd name="T36" fmla="*/ 442 w 538"/>
              <a:gd name="T37" fmla="*/ 143 h 316"/>
              <a:gd name="T38" fmla="*/ 431 w 538"/>
              <a:gd name="T39" fmla="*/ 143 h 316"/>
              <a:gd name="T40" fmla="*/ 428 w 538"/>
              <a:gd name="T41" fmla="*/ 133 h 316"/>
              <a:gd name="T42" fmla="*/ 434 w 538"/>
              <a:gd name="T43" fmla="*/ 96 h 316"/>
              <a:gd name="T44" fmla="*/ 360 w 538"/>
              <a:gd name="T45" fmla="*/ 19 h 316"/>
              <a:gd name="T46" fmla="*/ 283 w 538"/>
              <a:gd name="T47" fmla="*/ 88 h 316"/>
              <a:gd name="T48" fmla="*/ 277 w 538"/>
              <a:gd name="T49" fmla="*/ 95 h 316"/>
              <a:gd name="T50" fmla="*/ 267 w 538"/>
              <a:gd name="T51" fmla="*/ 93 h 316"/>
              <a:gd name="T52" fmla="*/ 211 w 538"/>
              <a:gd name="T53" fmla="*/ 68 h 316"/>
              <a:gd name="T54" fmla="*/ 135 w 538"/>
              <a:gd name="T55" fmla="*/ 141 h 316"/>
              <a:gd name="T56" fmla="*/ 130 w 538"/>
              <a:gd name="T57" fmla="*/ 149 h 316"/>
              <a:gd name="T58" fmla="*/ 121 w 538"/>
              <a:gd name="T59" fmla="*/ 149 h 316"/>
              <a:gd name="T60" fmla="*/ 95 w 538"/>
              <a:gd name="T61" fmla="*/ 143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38" h="316">
                <a:moveTo>
                  <a:pt x="443" y="316"/>
                </a:moveTo>
                <a:cubicBezTo>
                  <a:pt x="95" y="316"/>
                  <a:pt x="95" y="316"/>
                  <a:pt x="95" y="316"/>
                </a:cubicBezTo>
                <a:cubicBezTo>
                  <a:pt x="44" y="316"/>
                  <a:pt x="0" y="272"/>
                  <a:pt x="0" y="220"/>
                </a:cubicBezTo>
                <a:cubicBezTo>
                  <a:pt x="0" y="168"/>
                  <a:pt x="44" y="125"/>
                  <a:pt x="95" y="125"/>
                </a:cubicBezTo>
                <a:cubicBezTo>
                  <a:pt x="103" y="125"/>
                  <a:pt x="111" y="126"/>
                  <a:pt x="118" y="128"/>
                </a:cubicBezTo>
                <a:cubicBezTo>
                  <a:pt x="126" y="82"/>
                  <a:pt x="164" y="50"/>
                  <a:pt x="211" y="50"/>
                </a:cubicBezTo>
                <a:cubicBezTo>
                  <a:pt x="233" y="50"/>
                  <a:pt x="252" y="56"/>
                  <a:pt x="268" y="69"/>
                </a:cubicBezTo>
                <a:cubicBezTo>
                  <a:pt x="280" y="29"/>
                  <a:pt x="318" y="0"/>
                  <a:pt x="360" y="0"/>
                </a:cubicBezTo>
                <a:cubicBezTo>
                  <a:pt x="411" y="0"/>
                  <a:pt x="452" y="43"/>
                  <a:pt x="452" y="96"/>
                </a:cubicBezTo>
                <a:cubicBezTo>
                  <a:pt x="452" y="106"/>
                  <a:pt x="451" y="116"/>
                  <a:pt x="449" y="125"/>
                </a:cubicBezTo>
                <a:cubicBezTo>
                  <a:pt x="499" y="128"/>
                  <a:pt x="538" y="170"/>
                  <a:pt x="538" y="220"/>
                </a:cubicBezTo>
                <a:cubicBezTo>
                  <a:pt x="538" y="273"/>
                  <a:pt x="495" y="316"/>
                  <a:pt x="443" y="316"/>
                </a:cubicBezTo>
                <a:close/>
                <a:moveTo>
                  <a:pt x="95" y="143"/>
                </a:moveTo>
                <a:cubicBezTo>
                  <a:pt x="54" y="143"/>
                  <a:pt x="19" y="178"/>
                  <a:pt x="19" y="220"/>
                </a:cubicBezTo>
                <a:cubicBezTo>
                  <a:pt x="19" y="262"/>
                  <a:pt x="54" y="298"/>
                  <a:pt x="95" y="298"/>
                </a:cubicBezTo>
                <a:cubicBezTo>
                  <a:pt x="443" y="298"/>
                  <a:pt x="443" y="298"/>
                  <a:pt x="443" y="298"/>
                </a:cubicBezTo>
                <a:cubicBezTo>
                  <a:pt x="485" y="298"/>
                  <a:pt x="520" y="263"/>
                  <a:pt x="520" y="220"/>
                </a:cubicBezTo>
                <a:cubicBezTo>
                  <a:pt x="520" y="177"/>
                  <a:pt x="485" y="143"/>
                  <a:pt x="442" y="143"/>
                </a:cubicBezTo>
                <a:cubicBezTo>
                  <a:pt x="442" y="143"/>
                  <a:pt x="442" y="143"/>
                  <a:pt x="442" y="143"/>
                </a:cubicBezTo>
                <a:cubicBezTo>
                  <a:pt x="439" y="145"/>
                  <a:pt x="435" y="146"/>
                  <a:pt x="431" y="143"/>
                </a:cubicBezTo>
                <a:cubicBezTo>
                  <a:pt x="428" y="141"/>
                  <a:pt x="426" y="137"/>
                  <a:pt x="428" y="133"/>
                </a:cubicBezTo>
                <a:cubicBezTo>
                  <a:pt x="432" y="122"/>
                  <a:pt x="434" y="109"/>
                  <a:pt x="434" y="96"/>
                </a:cubicBezTo>
                <a:cubicBezTo>
                  <a:pt x="434" y="53"/>
                  <a:pt x="401" y="19"/>
                  <a:pt x="360" y="19"/>
                </a:cubicBezTo>
                <a:cubicBezTo>
                  <a:pt x="321" y="19"/>
                  <a:pt x="287" y="49"/>
                  <a:pt x="283" y="88"/>
                </a:cubicBezTo>
                <a:cubicBezTo>
                  <a:pt x="283" y="91"/>
                  <a:pt x="280" y="94"/>
                  <a:pt x="277" y="95"/>
                </a:cubicBezTo>
                <a:cubicBezTo>
                  <a:pt x="273" y="97"/>
                  <a:pt x="269" y="96"/>
                  <a:pt x="267" y="93"/>
                </a:cubicBezTo>
                <a:cubicBezTo>
                  <a:pt x="252" y="76"/>
                  <a:pt x="234" y="68"/>
                  <a:pt x="211" y="68"/>
                </a:cubicBezTo>
                <a:cubicBezTo>
                  <a:pt x="170" y="68"/>
                  <a:pt x="137" y="99"/>
                  <a:pt x="135" y="141"/>
                </a:cubicBezTo>
                <a:cubicBezTo>
                  <a:pt x="134" y="144"/>
                  <a:pt x="133" y="147"/>
                  <a:pt x="130" y="149"/>
                </a:cubicBezTo>
                <a:cubicBezTo>
                  <a:pt x="127" y="150"/>
                  <a:pt x="124" y="150"/>
                  <a:pt x="121" y="149"/>
                </a:cubicBezTo>
                <a:cubicBezTo>
                  <a:pt x="113" y="145"/>
                  <a:pt x="105" y="143"/>
                  <a:pt x="95" y="143"/>
                </a:cubicBezTo>
                <a:close/>
              </a:path>
            </a:pathLst>
          </a:custGeom>
          <a:solidFill>
            <a:schemeClr val="bg1"/>
          </a:solidFill>
          <a:ln w="4762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A02F13-C569-3642-B18A-BC2A8E70C022}"/>
              </a:ext>
            </a:extLst>
          </p:cNvPr>
          <p:cNvSpPr txBox="1"/>
          <p:nvPr/>
        </p:nvSpPr>
        <p:spPr>
          <a:xfrm>
            <a:off x="7920600" y="5619175"/>
            <a:ext cx="16246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219E22-874E-744A-AD95-8E002DEC42D0}"/>
              </a:ext>
            </a:extLst>
          </p:cNvPr>
          <p:cNvGrpSpPr/>
          <p:nvPr/>
        </p:nvGrpSpPr>
        <p:grpSpPr>
          <a:xfrm>
            <a:off x="8263511" y="1031342"/>
            <a:ext cx="938791" cy="914400"/>
            <a:chOff x="7324394" y="928065"/>
            <a:chExt cx="938791" cy="91440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868B3D2-C3C6-C144-B4F7-683968326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46806" y="928065"/>
              <a:ext cx="916379" cy="914400"/>
            </a:xfrm>
            <a:prstGeom prst="roundRect">
              <a:avLst/>
            </a:prstGeom>
            <a:noFill/>
            <a:ln w="9842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8243E8B-65E5-2F49-9BF0-7FD4D6652F2B}"/>
                </a:ext>
              </a:extLst>
            </p:cNvPr>
            <p:cNvCxnSpPr/>
            <p:nvPr/>
          </p:nvCxnSpPr>
          <p:spPr>
            <a:xfrm>
              <a:off x="7324394" y="1193202"/>
              <a:ext cx="934670" cy="0"/>
            </a:xfrm>
            <a:prstGeom prst="line">
              <a:avLst/>
            </a:prstGeom>
            <a:ln w="889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509B56-BEE9-8042-8CC1-B26708B21763}"/>
              </a:ext>
            </a:extLst>
          </p:cNvPr>
          <p:cNvGrpSpPr/>
          <p:nvPr/>
        </p:nvGrpSpPr>
        <p:grpSpPr>
          <a:xfrm>
            <a:off x="8478740" y="2252647"/>
            <a:ext cx="508333" cy="2173424"/>
            <a:chOff x="8478740" y="2198859"/>
            <a:chExt cx="508333" cy="21734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DFBC66-A3A0-254C-839D-2B1D98E4A272}"/>
                </a:ext>
              </a:extLst>
            </p:cNvPr>
            <p:cNvGrpSpPr/>
            <p:nvPr/>
          </p:nvGrpSpPr>
          <p:grpSpPr>
            <a:xfrm rot="5400000">
              <a:off x="7493735" y="3183864"/>
              <a:ext cx="2173424" cy="203414"/>
              <a:chOff x="1228590" y="893271"/>
              <a:chExt cx="8531896" cy="798513"/>
            </a:xfrm>
          </p:grpSpPr>
          <p:sp>
            <p:nvSpPr>
              <p:cNvPr id="42" name="Line 2">
                <a:extLst>
                  <a:ext uri="{FF2B5EF4-FFF2-40B4-BE49-F238E27FC236}">
                    <a16:creationId xmlns:a16="http://schemas.microsoft.com/office/drawing/2014/main" id="{91587906-BAC0-A24C-8911-03B899578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8590" y="1293318"/>
                <a:ext cx="8531896" cy="0"/>
              </a:xfrm>
              <a:prstGeom prst="line">
                <a:avLst/>
              </a:prstGeom>
              <a:noFill/>
              <a:ln w="762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3">
                <a:extLst>
                  <a:ext uri="{FF2B5EF4-FFF2-40B4-BE49-F238E27FC236}">
                    <a16:creationId xmlns:a16="http://schemas.microsoft.com/office/drawing/2014/main" id="{EB4386A6-594F-414D-9A66-3A79DB9E4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6780" y="893271"/>
                <a:ext cx="393700" cy="79851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B0A690-24F9-0545-A94A-E37894404B71}"/>
                </a:ext>
              </a:extLst>
            </p:cNvPr>
            <p:cNvGrpSpPr/>
            <p:nvPr/>
          </p:nvGrpSpPr>
          <p:grpSpPr>
            <a:xfrm rot="16200000">
              <a:off x="7804665" y="3189874"/>
              <a:ext cx="2161401" cy="203414"/>
              <a:chOff x="1275781" y="893271"/>
              <a:chExt cx="8484699" cy="798513"/>
            </a:xfrm>
          </p:grpSpPr>
          <p:sp>
            <p:nvSpPr>
              <p:cNvPr id="40" name="Line 2">
                <a:extLst>
                  <a:ext uri="{FF2B5EF4-FFF2-40B4-BE49-F238E27FC236}">
                    <a16:creationId xmlns:a16="http://schemas.microsoft.com/office/drawing/2014/main" id="{D491B191-C5B6-724B-9946-0ED36DB8F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5781" y="1293320"/>
                <a:ext cx="8484699" cy="0"/>
              </a:xfrm>
              <a:prstGeom prst="line">
                <a:avLst/>
              </a:prstGeom>
              <a:noFill/>
              <a:ln w="762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3">
                <a:extLst>
                  <a:ext uri="{FF2B5EF4-FFF2-40B4-BE49-F238E27FC236}">
                    <a16:creationId xmlns:a16="http://schemas.microsoft.com/office/drawing/2014/main" id="{5032C16F-1D01-EF42-957F-97814BF43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6780" y="893271"/>
                <a:ext cx="393700" cy="79851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0477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3016519-05CE-B24F-9115-086D9E15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2215991"/>
          </a:xfrm>
        </p:spPr>
        <p:txBody>
          <a:bodyPr/>
          <a:lstStyle/>
          <a:p>
            <a:r>
              <a:rPr lang="en-US" sz="4800" dirty="0"/>
              <a:t>Network request:</a:t>
            </a:r>
            <a:br>
              <a:rPr lang="en-US" sz="4800" dirty="0"/>
            </a:br>
            <a:r>
              <a:rPr lang="en-US" sz="4800" dirty="0"/>
              <a:t>Service Worker </a:t>
            </a:r>
            <a:br>
              <a:rPr lang="en-US" sz="4800" dirty="0"/>
            </a:br>
            <a:r>
              <a:rPr lang="en-US" sz="4800" dirty="0"/>
              <a:t>in play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82339F-8D95-9241-B7EB-804250A0083B}"/>
              </a:ext>
            </a:extLst>
          </p:cNvPr>
          <p:cNvGrpSpPr/>
          <p:nvPr/>
        </p:nvGrpSpPr>
        <p:grpSpPr>
          <a:xfrm>
            <a:off x="6388220" y="351104"/>
            <a:ext cx="4706755" cy="5895935"/>
            <a:chOff x="5487267" y="351104"/>
            <a:chExt cx="4706755" cy="58959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8FE0AE-5D1D-544D-B4C4-F0383952BB17}"/>
                </a:ext>
              </a:extLst>
            </p:cNvPr>
            <p:cNvSpPr txBox="1"/>
            <p:nvPr/>
          </p:nvSpPr>
          <p:spPr>
            <a:xfrm>
              <a:off x="6976558" y="351104"/>
              <a:ext cx="171078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Web App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1293186-9916-B14B-AAF1-953832D6D31E}"/>
                </a:ext>
              </a:extLst>
            </p:cNvPr>
            <p:cNvGrpSpPr/>
            <p:nvPr/>
          </p:nvGrpSpPr>
          <p:grpSpPr>
            <a:xfrm>
              <a:off x="5581812" y="2750400"/>
              <a:ext cx="3084400" cy="1737360"/>
              <a:chOff x="5581812" y="2767768"/>
              <a:chExt cx="3084400" cy="173736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45AF1F-195D-A944-9CE6-1C4B61BC836A}"/>
                  </a:ext>
                </a:extLst>
              </p:cNvPr>
              <p:cNvSpPr txBox="1"/>
              <p:nvPr/>
            </p:nvSpPr>
            <p:spPr>
              <a:xfrm>
                <a:off x="5581812" y="3100764"/>
                <a:ext cx="1435521" cy="960263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Service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Worker</a:t>
                </a: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75023BFA-7E13-134D-8316-FAC8125EB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t="1" b="16899"/>
              <a:stretch/>
            </p:blipFill>
            <p:spPr>
              <a:xfrm>
                <a:off x="6980189" y="2767768"/>
                <a:ext cx="1686023" cy="1737360"/>
              </a:xfrm>
              <a:prstGeom prst="rect">
                <a:avLst/>
              </a:prstGeom>
            </p:spPr>
          </p:pic>
        </p:grp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4944F02-9DFC-1544-9F44-1BB4F0FE68C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553636" y="4716557"/>
              <a:ext cx="1491874" cy="822865"/>
            </a:xfrm>
            <a:custGeom>
              <a:avLst/>
              <a:gdLst>
                <a:gd name="T0" fmla="*/ 443 w 538"/>
                <a:gd name="T1" fmla="*/ 316 h 316"/>
                <a:gd name="T2" fmla="*/ 95 w 538"/>
                <a:gd name="T3" fmla="*/ 316 h 316"/>
                <a:gd name="T4" fmla="*/ 0 w 538"/>
                <a:gd name="T5" fmla="*/ 220 h 316"/>
                <a:gd name="T6" fmla="*/ 95 w 538"/>
                <a:gd name="T7" fmla="*/ 125 h 316"/>
                <a:gd name="T8" fmla="*/ 118 w 538"/>
                <a:gd name="T9" fmla="*/ 128 h 316"/>
                <a:gd name="T10" fmla="*/ 211 w 538"/>
                <a:gd name="T11" fmla="*/ 50 h 316"/>
                <a:gd name="T12" fmla="*/ 268 w 538"/>
                <a:gd name="T13" fmla="*/ 69 h 316"/>
                <a:gd name="T14" fmla="*/ 360 w 538"/>
                <a:gd name="T15" fmla="*/ 0 h 316"/>
                <a:gd name="T16" fmla="*/ 452 w 538"/>
                <a:gd name="T17" fmla="*/ 96 h 316"/>
                <a:gd name="T18" fmla="*/ 449 w 538"/>
                <a:gd name="T19" fmla="*/ 125 h 316"/>
                <a:gd name="T20" fmla="*/ 538 w 538"/>
                <a:gd name="T21" fmla="*/ 220 h 316"/>
                <a:gd name="T22" fmla="*/ 443 w 538"/>
                <a:gd name="T23" fmla="*/ 316 h 316"/>
                <a:gd name="T24" fmla="*/ 95 w 538"/>
                <a:gd name="T25" fmla="*/ 143 h 316"/>
                <a:gd name="T26" fmla="*/ 19 w 538"/>
                <a:gd name="T27" fmla="*/ 220 h 316"/>
                <a:gd name="T28" fmla="*/ 95 w 538"/>
                <a:gd name="T29" fmla="*/ 298 h 316"/>
                <a:gd name="T30" fmla="*/ 443 w 538"/>
                <a:gd name="T31" fmla="*/ 298 h 316"/>
                <a:gd name="T32" fmla="*/ 520 w 538"/>
                <a:gd name="T33" fmla="*/ 220 h 316"/>
                <a:gd name="T34" fmla="*/ 442 w 538"/>
                <a:gd name="T35" fmla="*/ 143 h 316"/>
                <a:gd name="T36" fmla="*/ 442 w 538"/>
                <a:gd name="T37" fmla="*/ 143 h 316"/>
                <a:gd name="T38" fmla="*/ 431 w 538"/>
                <a:gd name="T39" fmla="*/ 143 h 316"/>
                <a:gd name="T40" fmla="*/ 428 w 538"/>
                <a:gd name="T41" fmla="*/ 133 h 316"/>
                <a:gd name="T42" fmla="*/ 434 w 538"/>
                <a:gd name="T43" fmla="*/ 96 h 316"/>
                <a:gd name="T44" fmla="*/ 360 w 538"/>
                <a:gd name="T45" fmla="*/ 19 h 316"/>
                <a:gd name="T46" fmla="*/ 283 w 538"/>
                <a:gd name="T47" fmla="*/ 88 h 316"/>
                <a:gd name="T48" fmla="*/ 277 w 538"/>
                <a:gd name="T49" fmla="*/ 95 h 316"/>
                <a:gd name="T50" fmla="*/ 267 w 538"/>
                <a:gd name="T51" fmla="*/ 93 h 316"/>
                <a:gd name="T52" fmla="*/ 211 w 538"/>
                <a:gd name="T53" fmla="*/ 68 h 316"/>
                <a:gd name="T54" fmla="*/ 135 w 538"/>
                <a:gd name="T55" fmla="*/ 141 h 316"/>
                <a:gd name="T56" fmla="*/ 130 w 538"/>
                <a:gd name="T57" fmla="*/ 149 h 316"/>
                <a:gd name="T58" fmla="*/ 121 w 538"/>
                <a:gd name="T59" fmla="*/ 149 h 316"/>
                <a:gd name="T60" fmla="*/ 95 w 538"/>
                <a:gd name="T61" fmla="*/ 14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8" h="316">
                  <a:moveTo>
                    <a:pt x="443" y="316"/>
                  </a:moveTo>
                  <a:cubicBezTo>
                    <a:pt x="95" y="316"/>
                    <a:pt x="95" y="316"/>
                    <a:pt x="95" y="316"/>
                  </a:cubicBezTo>
                  <a:cubicBezTo>
                    <a:pt x="44" y="316"/>
                    <a:pt x="0" y="272"/>
                    <a:pt x="0" y="220"/>
                  </a:cubicBezTo>
                  <a:cubicBezTo>
                    <a:pt x="0" y="168"/>
                    <a:pt x="44" y="125"/>
                    <a:pt x="95" y="125"/>
                  </a:cubicBezTo>
                  <a:cubicBezTo>
                    <a:pt x="103" y="125"/>
                    <a:pt x="111" y="126"/>
                    <a:pt x="118" y="128"/>
                  </a:cubicBezTo>
                  <a:cubicBezTo>
                    <a:pt x="126" y="82"/>
                    <a:pt x="164" y="50"/>
                    <a:pt x="211" y="50"/>
                  </a:cubicBezTo>
                  <a:cubicBezTo>
                    <a:pt x="233" y="50"/>
                    <a:pt x="252" y="56"/>
                    <a:pt x="268" y="69"/>
                  </a:cubicBezTo>
                  <a:cubicBezTo>
                    <a:pt x="280" y="29"/>
                    <a:pt x="318" y="0"/>
                    <a:pt x="360" y="0"/>
                  </a:cubicBezTo>
                  <a:cubicBezTo>
                    <a:pt x="411" y="0"/>
                    <a:pt x="452" y="43"/>
                    <a:pt x="452" y="96"/>
                  </a:cubicBezTo>
                  <a:cubicBezTo>
                    <a:pt x="452" y="106"/>
                    <a:pt x="451" y="116"/>
                    <a:pt x="449" y="125"/>
                  </a:cubicBezTo>
                  <a:cubicBezTo>
                    <a:pt x="499" y="128"/>
                    <a:pt x="538" y="170"/>
                    <a:pt x="538" y="220"/>
                  </a:cubicBezTo>
                  <a:cubicBezTo>
                    <a:pt x="538" y="273"/>
                    <a:pt x="495" y="316"/>
                    <a:pt x="443" y="316"/>
                  </a:cubicBezTo>
                  <a:close/>
                  <a:moveTo>
                    <a:pt x="95" y="143"/>
                  </a:moveTo>
                  <a:cubicBezTo>
                    <a:pt x="54" y="143"/>
                    <a:pt x="19" y="178"/>
                    <a:pt x="19" y="220"/>
                  </a:cubicBezTo>
                  <a:cubicBezTo>
                    <a:pt x="19" y="262"/>
                    <a:pt x="54" y="298"/>
                    <a:pt x="95" y="298"/>
                  </a:cubicBezTo>
                  <a:cubicBezTo>
                    <a:pt x="443" y="298"/>
                    <a:pt x="443" y="298"/>
                    <a:pt x="443" y="298"/>
                  </a:cubicBezTo>
                  <a:cubicBezTo>
                    <a:pt x="485" y="298"/>
                    <a:pt x="520" y="263"/>
                    <a:pt x="520" y="220"/>
                  </a:cubicBezTo>
                  <a:cubicBezTo>
                    <a:pt x="520" y="177"/>
                    <a:pt x="485" y="143"/>
                    <a:pt x="442" y="143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39" y="145"/>
                    <a:pt x="435" y="146"/>
                    <a:pt x="431" y="143"/>
                  </a:cubicBezTo>
                  <a:cubicBezTo>
                    <a:pt x="428" y="141"/>
                    <a:pt x="426" y="137"/>
                    <a:pt x="428" y="133"/>
                  </a:cubicBezTo>
                  <a:cubicBezTo>
                    <a:pt x="432" y="122"/>
                    <a:pt x="434" y="109"/>
                    <a:pt x="434" y="96"/>
                  </a:cubicBezTo>
                  <a:cubicBezTo>
                    <a:pt x="434" y="53"/>
                    <a:pt x="401" y="19"/>
                    <a:pt x="360" y="19"/>
                  </a:cubicBezTo>
                  <a:cubicBezTo>
                    <a:pt x="321" y="19"/>
                    <a:pt x="287" y="49"/>
                    <a:pt x="283" y="88"/>
                  </a:cubicBezTo>
                  <a:cubicBezTo>
                    <a:pt x="283" y="91"/>
                    <a:pt x="280" y="94"/>
                    <a:pt x="277" y="95"/>
                  </a:cubicBezTo>
                  <a:cubicBezTo>
                    <a:pt x="273" y="97"/>
                    <a:pt x="269" y="96"/>
                    <a:pt x="267" y="93"/>
                  </a:cubicBezTo>
                  <a:cubicBezTo>
                    <a:pt x="252" y="76"/>
                    <a:pt x="234" y="68"/>
                    <a:pt x="211" y="68"/>
                  </a:cubicBezTo>
                  <a:cubicBezTo>
                    <a:pt x="170" y="68"/>
                    <a:pt x="137" y="99"/>
                    <a:pt x="135" y="141"/>
                  </a:cubicBezTo>
                  <a:cubicBezTo>
                    <a:pt x="134" y="144"/>
                    <a:pt x="133" y="147"/>
                    <a:pt x="130" y="149"/>
                  </a:cubicBezTo>
                  <a:cubicBezTo>
                    <a:pt x="127" y="150"/>
                    <a:pt x="124" y="150"/>
                    <a:pt x="121" y="149"/>
                  </a:cubicBezTo>
                  <a:cubicBezTo>
                    <a:pt x="113" y="145"/>
                    <a:pt x="105" y="143"/>
                    <a:pt x="95" y="143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3DEDB04-6500-7745-952B-B209E286A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8315"/>
            <a:stretch/>
          </p:blipFill>
          <p:spPr>
            <a:xfrm>
              <a:off x="8650972" y="4324619"/>
              <a:ext cx="1543050" cy="1371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C02DDC-8EA2-4347-AD80-7983907887B4}"/>
                </a:ext>
              </a:extLst>
            </p:cNvPr>
            <p:cNvSpPr txBox="1"/>
            <p:nvPr/>
          </p:nvSpPr>
          <p:spPr>
            <a:xfrm>
              <a:off x="5487267" y="5619175"/>
              <a:ext cx="1624612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036055-A479-8B47-A50A-4CA4BCE33F5B}"/>
                </a:ext>
              </a:extLst>
            </p:cNvPr>
            <p:cNvSpPr txBox="1"/>
            <p:nvPr/>
          </p:nvSpPr>
          <p:spPr>
            <a:xfrm>
              <a:off x="8809027" y="5619175"/>
              <a:ext cx="122693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0505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Cache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898F2B-6067-C842-BBB7-C35BC6CF9A38}"/>
                </a:ext>
              </a:extLst>
            </p:cNvPr>
            <p:cNvGrpSpPr/>
            <p:nvPr/>
          </p:nvGrpSpPr>
          <p:grpSpPr>
            <a:xfrm>
              <a:off x="7362557" y="1031342"/>
              <a:ext cx="938791" cy="914400"/>
              <a:chOff x="7324394" y="928065"/>
              <a:chExt cx="938791" cy="91440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2EBF309-756D-1249-AD79-58728685AD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46806" y="928065"/>
                <a:ext cx="916379" cy="914400"/>
              </a:xfrm>
              <a:prstGeom prst="roundRect">
                <a:avLst/>
              </a:prstGeom>
              <a:noFill/>
              <a:ln w="9842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48086DB-C45D-FF4B-A9C1-D9C9447A57C9}"/>
                  </a:ext>
                </a:extLst>
              </p:cNvPr>
              <p:cNvCxnSpPr/>
              <p:nvPr/>
            </p:nvCxnSpPr>
            <p:spPr>
              <a:xfrm>
                <a:off x="7324394" y="1193202"/>
                <a:ext cx="934670" cy="0"/>
              </a:xfrm>
              <a:prstGeom prst="line">
                <a:avLst/>
              </a:prstGeom>
              <a:ln w="88900"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F7F53-F394-A144-8823-F211141176B9}"/>
                </a:ext>
              </a:extLst>
            </p:cNvPr>
            <p:cNvGrpSpPr/>
            <p:nvPr/>
          </p:nvGrpSpPr>
          <p:grpSpPr>
            <a:xfrm>
              <a:off x="7577786" y="2210879"/>
              <a:ext cx="508333" cy="331038"/>
              <a:chOff x="7588315" y="2210879"/>
              <a:chExt cx="508333" cy="33103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1EFEDB1-0D0E-A245-B198-DC4EF50BC5A1}"/>
                  </a:ext>
                </a:extLst>
              </p:cNvPr>
              <p:cNvGrpSpPr/>
              <p:nvPr/>
            </p:nvGrpSpPr>
            <p:grpSpPr>
              <a:xfrm rot="5400000">
                <a:off x="7524503" y="2274691"/>
                <a:ext cx="331037" cy="203414"/>
                <a:chOff x="8460976" y="893271"/>
                <a:chExt cx="1299504" cy="798513"/>
              </a:xfrm>
            </p:grpSpPr>
            <p:sp>
              <p:nvSpPr>
                <p:cNvPr id="29" name="Line 2">
                  <a:extLst>
                    <a:ext uri="{FF2B5EF4-FFF2-40B4-BE49-F238E27FC236}">
                      <a16:creationId xmlns:a16="http://schemas.microsoft.com/office/drawing/2014/main" id="{4A89BB32-27CC-444B-BA0F-38F03D48E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0976" y="1293321"/>
                  <a:ext cx="1299504" cy="0"/>
                </a:xfrm>
                <a:prstGeom prst="line">
                  <a:avLst/>
                </a:pr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Freeform 3">
                  <a:extLst>
                    <a:ext uri="{FF2B5EF4-FFF2-40B4-BE49-F238E27FC236}">
                      <a16:creationId xmlns:a16="http://schemas.microsoft.com/office/drawing/2014/main" id="{D835AF29-A936-754B-9611-EE4144315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6780" y="893271"/>
                  <a:ext cx="393700" cy="798513"/>
                </a:xfrm>
                <a:custGeom>
                  <a:avLst/>
                  <a:gdLst>
                    <a:gd name="T0" fmla="*/ 0 w 1095"/>
                    <a:gd name="T1" fmla="*/ 0 h 2219"/>
                    <a:gd name="T2" fmla="*/ 1094 w 1095"/>
                    <a:gd name="T3" fmla="*/ 1124 h 2219"/>
                    <a:gd name="T4" fmla="*/ 0 w 1095"/>
                    <a:gd name="T5" fmla="*/ 2218 h 2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95" h="2219">
                      <a:moveTo>
                        <a:pt x="0" y="0"/>
                      </a:moveTo>
                      <a:lnTo>
                        <a:pt x="1094" y="1124"/>
                      </a:lnTo>
                      <a:lnTo>
                        <a:pt x="0" y="2218"/>
                      </a:lnTo>
                    </a:path>
                  </a:pathLst>
                </a:cu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A36C6B-3E09-0549-BFD9-289BD23F4CC5}"/>
                  </a:ext>
                </a:extLst>
              </p:cNvPr>
              <p:cNvGrpSpPr/>
              <p:nvPr/>
            </p:nvGrpSpPr>
            <p:grpSpPr>
              <a:xfrm rot="16200000">
                <a:off x="7829422" y="2274692"/>
                <a:ext cx="331037" cy="203414"/>
                <a:chOff x="8460976" y="893271"/>
                <a:chExt cx="1299504" cy="798513"/>
              </a:xfrm>
            </p:grpSpPr>
            <p:sp>
              <p:nvSpPr>
                <p:cNvPr id="32" name="Line 2">
                  <a:extLst>
                    <a:ext uri="{FF2B5EF4-FFF2-40B4-BE49-F238E27FC236}">
                      <a16:creationId xmlns:a16="http://schemas.microsoft.com/office/drawing/2014/main" id="{39E11F22-2E43-C743-A41C-91C24AA68F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0976" y="1293321"/>
                  <a:ext cx="1299504" cy="0"/>
                </a:xfrm>
                <a:prstGeom prst="line">
                  <a:avLst/>
                </a:pr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3">
                  <a:extLst>
                    <a:ext uri="{FF2B5EF4-FFF2-40B4-BE49-F238E27FC236}">
                      <a16:creationId xmlns:a16="http://schemas.microsoft.com/office/drawing/2014/main" id="{B1DF97D6-65F9-7E40-9300-28EDBEF30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6780" y="893271"/>
                  <a:ext cx="393700" cy="798513"/>
                </a:xfrm>
                <a:custGeom>
                  <a:avLst/>
                  <a:gdLst>
                    <a:gd name="T0" fmla="*/ 0 w 1095"/>
                    <a:gd name="T1" fmla="*/ 0 h 2219"/>
                    <a:gd name="T2" fmla="*/ 1094 w 1095"/>
                    <a:gd name="T3" fmla="*/ 1124 h 2219"/>
                    <a:gd name="T4" fmla="*/ 0 w 1095"/>
                    <a:gd name="T5" fmla="*/ 2218 h 2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95" h="2219">
                      <a:moveTo>
                        <a:pt x="0" y="0"/>
                      </a:moveTo>
                      <a:lnTo>
                        <a:pt x="1094" y="1124"/>
                      </a:lnTo>
                      <a:lnTo>
                        <a:pt x="0" y="2218"/>
                      </a:lnTo>
                    </a:path>
                  </a:pathLst>
                </a:cu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CF8A329-80F5-F346-A710-FAC3E9E37DA1}"/>
                </a:ext>
              </a:extLst>
            </p:cNvPr>
            <p:cNvGrpSpPr/>
            <p:nvPr/>
          </p:nvGrpSpPr>
          <p:grpSpPr>
            <a:xfrm rot="2700000">
              <a:off x="6759457" y="4362324"/>
              <a:ext cx="508333" cy="331038"/>
              <a:chOff x="7588315" y="2210879"/>
              <a:chExt cx="508333" cy="33103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E634846-AC35-5A4A-8348-DD696B26C33E}"/>
                  </a:ext>
                </a:extLst>
              </p:cNvPr>
              <p:cNvGrpSpPr/>
              <p:nvPr/>
            </p:nvGrpSpPr>
            <p:grpSpPr>
              <a:xfrm rot="5400000">
                <a:off x="7524503" y="2274691"/>
                <a:ext cx="331037" cy="203414"/>
                <a:chOff x="8460976" y="893271"/>
                <a:chExt cx="1299504" cy="798513"/>
              </a:xfrm>
            </p:grpSpPr>
            <p:sp>
              <p:nvSpPr>
                <p:cNvPr id="39" name="Line 2">
                  <a:extLst>
                    <a:ext uri="{FF2B5EF4-FFF2-40B4-BE49-F238E27FC236}">
                      <a16:creationId xmlns:a16="http://schemas.microsoft.com/office/drawing/2014/main" id="{2D7498B9-E5DA-4447-8FF2-BA6BBD44DC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0976" y="1293321"/>
                  <a:ext cx="1299504" cy="0"/>
                </a:xfrm>
                <a:prstGeom prst="line">
                  <a:avLst/>
                </a:pr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7E2292B6-A0EE-004C-BC4D-BD0BBE465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6780" y="893271"/>
                  <a:ext cx="393700" cy="798513"/>
                </a:xfrm>
                <a:custGeom>
                  <a:avLst/>
                  <a:gdLst>
                    <a:gd name="T0" fmla="*/ 0 w 1095"/>
                    <a:gd name="T1" fmla="*/ 0 h 2219"/>
                    <a:gd name="T2" fmla="*/ 1094 w 1095"/>
                    <a:gd name="T3" fmla="*/ 1124 h 2219"/>
                    <a:gd name="T4" fmla="*/ 0 w 1095"/>
                    <a:gd name="T5" fmla="*/ 2218 h 2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95" h="2219">
                      <a:moveTo>
                        <a:pt x="0" y="0"/>
                      </a:moveTo>
                      <a:lnTo>
                        <a:pt x="1094" y="1124"/>
                      </a:lnTo>
                      <a:lnTo>
                        <a:pt x="0" y="2218"/>
                      </a:lnTo>
                    </a:path>
                  </a:pathLst>
                </a:cu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CC4A3-7368-8344-80F3-0513ECF6959A}"/>
                  </a:ext>
                </a:extLst>
              </p:cNvPr>
              <p:cNvGrpSpPr/>
              <p:nvPr/>
            </p:nvGrpSpPr>
            <p:grpSpPr>
              <a:xfrm rot="16200000">
                <a:off x="7829422" y="2274692"/>
                <a:ext cx="331037" cy="203414"/>
                <a:chOff x="8460976" y="893271"/>
                <a:chExt cx="1299504" cy="798513"/>
              </a:xfrm>
            </p:grpSpPr>
            <p:sp>
              <p:nvSpPr>
                <p:cNvPr id="37" name="Line 2">
                  <a:extLst>
                    <a:ext uri="{FF2B5EF4-FFF2-40B4-BE49-F238E27FC236}">
                      <a16:creationId xmlns:a16="http://schemas.microsoft.com/office/drawing/2014/main" id="{4F646498-B506-F54A-AC39-DC4BCE2AF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0976" y="1293321"/>
                  <a:ext cx="1299504" cy="0"/>
                </a:xfrm>
                <a:prstGeom prst="line">
                  <a:avLst/>
                </a:pr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3">
                  <a:extLst>
                    <a:ext uri="{FF2B5EF4-FFF2-40B4-BE49-F238E27FC236}">
                      <a16:creationId xmlns:a16="http://schemas.microsoft.com/office/drawing/2014/main" id="{F9CC1377-236B-174A-B347-94DBABA11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6780" y="893271"/>
                  <a:ext cx="393700" cy="798513"/>
                </a:xfrm>
                <a:custGeom>
                  <a:avLst/>
                  <a:gdLst>
                    <a:gd name="T0" fmla="*/ 0 w 1095"/>
                    <a:gd name="T1" fmla="*/ 0 h 2219"/>
                    <a:gd name="T2" fmla="*/ 1094 w 1095"/>
                    <a:gd name="T3" fmla="*/ 1124 h 2219"/>
                    <a:gd name="T4" fmla="*/ 0 w 1095"/>
                    <a:gd name="T5" fmla="*/ 2218 h 2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95" h="2219">
                      <a:moveTo>
                        <a:pt x="0" y="0"/>
                      </a:moveTo>
                      <a:lnTo>
                        <a:pt x="1094" y="1124"/>
                      </a:lnTo>
                      <a:lnTo>
                        <a:pt x="0" y="2218"/>
                      </a:lnTo>
                    </a:path>
                  </a:pathLst>
                </a:cu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F6604A-A3DB-D241-821C-106A7851AA55}"/>
                </a:ext>
              </a:extLst>
            </p:cNvPr>
            <p:cNvGrpSpPr/>
            <p:nvPr/>
          </p:nvGrpSpPr>
          <p:grpSpPr>
            <a:xfrm rot="2700000">
              <a:off x="8421848" y="4425993"/>
              <a:ext cx="331037" cy="203414"/>
              <a:chOff x="8460976" y="893271"/>
              <a:chExt cx="1299504" cy="798513"/>
            </a:xfrm>
          </p:grpSpPr>
          <p:sp>
            <p:nvSpPr>
              <p:cNvPr id="46" name="Line 2">
                <a:extLst>
                  <a:ext uri="{FF2B5EF4-FFF2-40B4-BE49-F238E27FC236}">
                    <a16:creationId xmlns:a16="http://schemas.microsoft.com/office/drawing/2014/main" id="{E493B895-A146-3B4B-9A06-2364E3802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60976" y="1293321"/>
                <a:ext cx="1299504" cy="0"/>
              </a:xfrm>
              <a:prstGeom prst="line">
                <a:avLst/>
              </a:prstGeom>
              <a:noFill/>
              <a:ln w="76200" cap="rnd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">
                <a:extLst>
                  <a:ext uri="{FF2B5EF4-FFF2-40B4-BE49-F238E27FC236}">
                    <a16:creationId xmlns:a16="http://schemas.microsoft.com/office/drawing/2014/main" id="{93C08277-BC33-B245-9440-E6658326D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6780" y="893271"/>
                <a:ext cx="393700" cy="79851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6991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BA0DC-70AE-8A44-B0C5-A40A03B5CC81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8611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CAF71-997A-3E47-926D-3AB9EAB22B5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EEE7F-C268-8F43-B5F1-9C573473BFC2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This tests to see if Service Workers are supported.</a:t>
            </a:r>
          </a:p>
        </p:txBody>
      </p:sp>
    </p:spTree>
    <p:extLst>
      <p:ext uri="{BB962C8B-B14F-4D97-AF65-F5344CB8AC3E}">
        <p14:creationId xmlns:p14="http://schemas.microsoft.com/office/powerpoint/2010/main" val="35185944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We can also see if there’s a Service Worker already running.</a:t>
            </a:r>
          </a:p>
        </p:txBody>
      </p:sp>
    </p:spTree>
    <p:extLst>
      <p:ext uri="{BB962C8B-B14F-4D97-AF65-F5344CB8AC3E}">
        <p14:creationId xmlns:p14="http://schemas.microsoft.com/office/powerpoint/2010/main" val="39602269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If there isn’t, we can register one.</a:t>
            </a:r>
          </a:p>
        </p:txBody>
      </p:sp>
    </p:spTree>
    <p:extLst>
      <p:ext uri="{BB962C8B-B14F-4D97-AF65-F5344CB8AC3E}">
        <p14:creationId xmlns:p14="http://schemas.microsoft.com/office/powerpoint/2010/main" val="30665473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1452-18F6-4F4D-B541-49744E4B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25780"/>
            <a:ext cx="6675120" cy="1107996"/>
          </a:xfrm>
        </p:spPr>
        <p:txBody>
          <a:bodyPr/>
          <a:lstStyle/>
          <a:p>
            <a:r>
              <a:rPr lang="en-US" dirty="0"/>
              <a:t>Building Progressive Web Apps for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D0DDA-D58B-433E-B8E3-A11E831885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Jeff Burtoft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D65E-D155-4B5F-AC8B-BEDE86DAC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BRK2428</a:t>
            </a:r>
          </a:p>
        </p:txBody>
      </p:sp>
    </p:spTree>
    <p:extLst>
      <p:ext uri="{BB962C8B-B14F-4D97-AF65-F5344CB8AC3E}">
        <p14:creationId xmlns:p14="http://schemas.microsoft.com/office/powerpoint/2010/main" val="198585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By default, a Service Worker is scoped to its path.</a:t>
            </a:r>
          </a:p>
        </p:txBody>
      </p:sp>
    </p:spTree>
    <p:extLst>
      <p:ext uri="{BB962C8B-B14F-4D97-AF65-F5344CB8AC3E}">
        <p14:creationId xmlns:p14="http://schemas.microsoft.com/office/powerpoint/2010/main" val="23038887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  .catch(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650901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  .catch(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In a Service Worker we can intercept any network requests (“fetch”).</a:t>
            </a:r>
          </a:p>
        </p:txBody>
      </p:sp>
    </p:spTree>
    <p:extLst>
      <p:ext uri="{BB962C8B-B14F-4D97-AF65-F5344CB8AC3E}">
        <p14:creationId xmlns:p14="http://schemas.microsoft.com/office/powerpoint/2010/main" val="37188891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.catch(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0" y="600929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And we can control the response. In this case responding from the cache first.</a:t>
            </a:r>
          </a:p>
        </p:txBody>
      </p:sp>
    </p:spTree>
    <p:extLst>
      <p:ext uri="{BB962C8B-B14F-4D97-AF65-F5344CB8AC3E}">
        <p14:creationId xmlns:p14="http://schemas.microsoft.com/office/powerpoint/2010/main" val="268413441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.catch(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If no cached response is found, we can go to the network.</a:t>
            </a:r>
          </a:p>
        </p:txBody>
      </p:sp>
    </p:spTree>
    <p:extLst>
      <p:ext uri="{BB962C8B-B14F-4D97-AF65-F5344CB8AC3E}">
        <p14:creationId xmlns:p14="http://schemas.microsoft.com/office/powerpoint/2010/main" val="231580711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  .catch(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We can also update the cache for the next time the request is made.</a:t>
            </a:r>
          </a:p>
        </p:txBody>
      </p:sp>
    </p:spTree>
    <p:extLst>
      <p:ext uri="{BB962C8B-B14F-4D97-AF65-F5344CB8AC3E}">
        <p14:creationId xmlns:p14="http://schemas.microsoft.com/office/powerpoint/2010/main" val="18397789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26F5-9A22-4C35-90C7-204E3B1D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675120" cy="997196"/>
          </a:xfrm>
        </p:spPr>
        <p:txBody>
          <a:bodyPr/>
          <a:lstStyle/>
          <a:p>
            <a:r>
              <a:rPr lang="en-US" dirty="0"/>
              <a:t>Demo: PWA “display” &amp; “theme” property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18454-F944-4850-AC9F-F0526D00C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Target delivery for RS5</a:t>
            </a:r>
          </a:p>
        </p:txBody>
      </p:sp>
    </p:spTree>
    <p:extLst>
      <p:ext uri="{BB962C8B-B14F-4D97-AF65-F5344CB8AC3E}">
        <p14:creationId xmlns:p14="http://schemas.microsoft.com/office/powerpoint/2010/main" val="35771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1EB922-A0F3-4704-A794-CB3E26DA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PWAs in the Microsoft Store</a:t>
            </a:r>
          </a:p>
        </p:txBody>
      </p:sp>
    </p:spTree>
    <p:extLst>
      <p:ext uri="{BB962C8B-B14F-4D97-AF65-F5344CB8AC3E}">
        <p14:creationId xmlns:p14="http://schemas.microsoft.com/office/powerpoint/2010/main" val="421151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31B7F-3EC3-4123-963A-46B289F4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Into the store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5DCB-58FC-4C4F-B2BA-24FA2C6781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/>
          <a:lstStyle/>
          <a:p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Auto Indexing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A3ACC2-5F47-4E7C-B4F8-EA2E3BEA3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430887"/>
          </a:xfrm>
        </p:spPr>
        <p:txBody>
          <a:bodyPr/>
          <a:lstStyle/>
          <a:p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Self Publishing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22CBC9-A25D-4F62-A383-40276372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38" y="1971080"/>
            <a:ext cx="2350900" cy="2350898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8C7DA-880B-46F1-A582-F62267D4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" t="-5139" r="-652" b="5139"/>
          <a:stretch/>
        </p:blipFill>
        <p:spPr>
          <a:xfrm>
            <a:off x="7728856" y="2135831"/>
            <a:ext cx="2061030" cy="2021395"/>
          </a:xfrm>
          <a:prstGeom prst="rect">
            <a:avLst/>
          </a:prstGeom>
          <a:solidFill>
            <a:srgbClr val="265EAF"/>
          </a:solidFill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B4079B2-3D1A-4043-B04D-E119BE6828CC}"/>
              </a:ext>
            </a:extLst>
          </p:cNvPr>
          <p:cNvSpPr txBox="1">
            <a:spLocks/>
          </p:cNvSpPr>
          <p:nvPr/>
        </p:nvSpPr>
        <p:spPr>
          <a:xfrm>
            <a:off x="584200" y="4427070"/>
            <a:ext cx="521208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Bing Discovers PWAs on the Web and are automatically reviewed and listed into the store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B234BE5-171F-A640-9FCE-E5998B309ABE}"/>
              </a:ext>
            </a:extLst>
          </p:cNvPr>
          <p:cNvSpPr txBox="1">
            <a:spLocks/>
          </p:cNvSpPr>
          <p:nvPr/>
        </p:nvSpPr>
        <p:spPr>
          <a:xfrm>
            <a:off x="6397171" y="4427070"/>
            <a:ext cx="521208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 opens a dev account for the Microsoft Store and publishing app under dev name.</a:t>
            </a:r>
          </a:p>
        </p:txBody>
      </p:sp>
    </p:spTree>
    <p:extLst>
      <p:ext uri="{BB962C8B-B14F-4D97-AF65-F5344CB8AC3E}">
        <p14:creationId xmlns:p14="http://schemas.microsoft.com/office/powerpoint/2010/main" val="27053953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BE26D7-4970-1546-99EA-5F23B6663473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42FFC-A7AC-454B-B19D-0831EF39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How to get Auto Indexed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D4D39-FE8D-4C61-AA3C-59F91709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623089" cy="5121402"/>
          </a:xfrm>
        </p:spPr>
        <p:txBody>
          <a:bodyPr/>
          <a:lstStyle/>
          <a:p>
            <a:r>
              <a:rPr lang="en-US" sz="3200" dirty="0"/>
              <a:t>HTTPS, secure endpoint</a:t>
            </a:r>
          </a:p>
          <a:p>
            <a:r>
              <a:rPr lang="en-US" sz="3200" dirty="0"/>
              <a:t>High quality manifest </a:t>
            </a:r>
            <a:br>
              <a:rPr lang="en-US" sz="3200" dirty="0"/>
            </a:br>
            <a:r>
              <a:rPr lang="en-US" sz="3200" dirty="0"/>
              <a:t>(names, screen shots, descriptions)</a:t>
            </a:r>
          </a:p>
          <a:p>
            <a:r>
              <a:rPr lang="en-US" sz="3200" dirty="0"/>
              <a:t>Offline functionality</a:t>
            </a:r>
          </a:p>
          <a:p>
            <a:r>
              <a:rPr lang="en-US" sz="3200" dirty="0"/>
              <a:t>Pass store certification</a:t>
            </a:r>
          </a:p>
          <a:p>
            <a:pPr lvl="1"/>
            <a:r>
              <a:rPr lang="en-US" sz="2400" dirty="0"/>
              <a:t>Does not sell digital goods</a:t>
            </a:r>
          </a:p>
          <a:p>
            <a:pPr lvl="1"/>
            <a:r>
              <a:rPr lang="en-US" sz="2400" dirty="0"/>
              <a:t>Does not contain adult content</a:t>
            </a:r>
          </a:p>
          <a:p>
            <a:pPr lvl="1"/>
            <a:r>
              <a:rPr lang="en-US" sz="2400" dirty="0"/>
              <a:t>No offensive content</a:t>
            </a:r>
          </a:p>
          <a:p>
            <a:r>
              <a:rPr lang="en-US" sz="3200" dirty="0"/>
              <a:t>Looking for Windows differentiators</a:t>
            </a:r>
          </a:p>
          <a:p>
            <a:pPr marL="228600" lvl="1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91136-BAF6-4B37-9333-6C815155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377" y="1429823"/>
            <a:ext cx="3784268" cy="378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273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9897" y="18931"/>
            <a:ext cx="8112658" cy="151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 fontAlgn="base">
              <a:lnSpc>
                <a:spcPct val="150000"/>
              </a:lnSpc>
            </a:pPr>
            <a:r>
              <a:rPr lang="en-US" sz="7058" spc="-98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A </a:t>
            </a:r>
            <a:r>
              <a:rPr lang="en-US" sz="7058" spc="-98" dirty="0">
                <a:ln w="3175">
                  <a:noFill/>
                </a:ln>
                <a:solidFill>
                  <a:schemeClr val="accent3"/>
                </a:solidFill>
                <a:latin typeface="Segoe UI Light"/>
                <a:cs typeface="Segoe UI" pitchFamily="34" charset="0"/>
              </a:rPr>
              <a:t>PWA</a:t>
            </a:r>
            <a:r>
              <a:rPr lang="en-US" sz="7058" spc="-98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 is</a:t>
            </a:r>
            <a:endParaRPr lang="en-US" sz="2132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6673" y="2253689"/>
            <a:ext cx="2438054" cy="6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Progressive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Works on any device and enhance functionality progressively.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37199" y="5021351"/>
            <a:ext cx="2181234" cy="6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Discoverable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Better discovery and integration with search.</a:t>
            </a:r>
          </a:p>
        </p:txBody>
      </p:sp>
      <p:sp>
        <p:nvSpPr>
          <p:cNvPr id="7" name="Rectangle 6"/>
          <p:cNvSpPr/>
          <p:nvPr/>
        </p:nvSpPr>
        <p:spPr>
          <a:xfrm>
            <a:off x="6187728" y="2253689"/>
            <a:ext cx="2184367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Linkable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Ability to retain or reload its state and be shareable from a link.</a:t>
            </a:r>
          </a:p>
          <a:p>
            <a:pPr defTabSz="609513"/>
            <a:endParaRPr lang="en-US" sz="1067" i="1" dirty="0">
              <a:solidFill>
                <a:prstClr val="white">
                  <a:lumMod val="75000"/>
                </a:prstClr>
              </a:solidFill>
              <a:latin typeface="Segoe UI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38255" y="2253689"/>
            <a:ext cx="2172795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Responsive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Fit any device’s form factor and screen size.</a:t>
            </a:r>
          </a:p>
          <a:p>
            <a:pPr defTabSz="609513"/>
            <a:endParaRPr lang="en-US" sz="1067" i="1" dirty="0">
              <a:solidFill>
                <a:prstClr val="white">
                  <a:lumMod val="75000"/>
                </a:prstClr>
              </a:solidFill>
              <a:latin typeface="Segoe UI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673" y="3549689"/>
            <a:ext cx="2438054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App-like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Looks like a native app and uses the application shell model with minimal page refreshes.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7201" y="3549688"/>
            <a:ext cx="2438053" cy="510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Connectivity-agnostic 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Works with low connectivity or offline.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7728" y="3552020"/>
            <a:ext cx="2059233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Installable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Install on the device’s desktop, start menu, or task bar making it readily available.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38252" y="3554176"/>
            <a:ext cx="2438054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Current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Application and content is up to date when connected to the Internet.</a:t>
            </a:r>
          </a:p>
          <a:p>
            <a:pPr defTabSz="609513"/>
            <a:endParaRPr lang="en-US" sz="1067" i="1" dirty="0">
              <a:solidFill>
                <a:prstClr val="white">
                  <a:lumMod val="75000"/>
                </a:prstClr>
              </a:solidFill>
              <a:latin typeface="Segoe UI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6673" y="5021351"/>
            <a:ext cx="2438054" cy="6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Re-engageable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Promotes re-engagement through features such as push notifications.</a:t>
            </a:r>
          </a:p>
        </p:txBody>
      </p:sp>
      <p:pic>
        <p:nvPicPr>
          <p:cNvPr id="2" name="Graphic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674" y="1791367"/>
            <a:ext cx="457135" cy="45713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437198" y="2253689"/>
            <a:ext cx="252253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Performant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Works as fast or faster than a native app.</a:t>
            </a:r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7199" y="1791367"/>
            <a:ext cx="457135" cy="457135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7724" y="1791367"/>
            <a:ext cx="457135" cy="457135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8249" y="1788212"/>
            <a:ext cx="457135" cy="457135"/>
          </a:xfrm>
          <a:prstGeom prst="rect">
            <a:avLst/>
          </a:prstGeom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6674" y="3085043"/>
            <a:ext cx="457135" cy="457135"/>
          </a:xfrm>
          <a:prstGeom prst="rect">
            <a:avLst/>
          </a:prstGeom>
        </p:spPr>
      </p:pic>
      <p:pic>
        <p:nvPicPr>
          <p:cNvPr id="19" name="Graphic 18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921" y="4614836"/>
            <a:ext cx="382721" cy="372162"/>
          </a:xfrm>
          <a:prstGeom prst="rect">
            <a:avLst/>
          </a:prstGeom>
        </p:spPr>
      </p:pic>
      <p:pic>
        <p:nvPicPr>
          <p:cNvPr id="20" name="Graphic 19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37199" y="3085043"/>
            <a:ext cx="457135" cy="457135"/>
          </a:xfrm>
          <a:prstGeom prst="rect">
            <a:avLst/>
          </a:prstGeom>
        </p:spPr>
      </p:pic>
      <p:pic>
        <p:nvPicPr>
          <p:cNvPr id="21" name="Graphic 20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7724" y="3085043"/>
            <a:ext cx="457135" cy="457135"/>
          </a:xfrm>
          <a:prstGeom prst="rect">
            <a:avLst/>
          </a:prstGeom>
        </p:spPr>
      </p:pic>
      <p:pic>
        <p:nvPicPr>
          <p:cNvPr id="22" name="Graphic 21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38249" y="3085628"/>
            <a:ext cx="457135" cy="457135"/>
          </a:xfrm>
          <a:prstGeom prst="rect">
            <a:avLst/>
          </a:prstGeom>
        </p:spPr>
      </p:pic>
      <p:pic>
        <p:nvPicPr>
          <p:cNvPr id="23" name="Graphic 22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37199" y="4547777"/>
            <a:ext cx="457135" cy="45713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187725" y="5021351"/>
            <a:ext cx="2181234" cy="6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Connected to users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Direct feedback to you through ratings and reviews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0F8A89A-1CF6-6A48-A5D4-4ECA9ECE75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77373" y="4619513"/>
            <a:ext cx="367486" cy="3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3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5B80C-FA09-4C92-861A-C24961F6320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05438" y="692150"/>
            <a:ext cx="6786562" cy="8128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Validate your PWA is ready for Microsoft Store</a:t>
            </a:r>
          </a:p>
          <a:p>
            <a:r>
              <a:rPr lang="en-US" sz="2400" dirty="0">
                <a:solidFill>
                  <a:schemeClr val="tx2"/>
                </a:solidFill>
              </a:rPr>
              <a:t>Improve perf and User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194A300-234D-42A0-BAE0-2CE7532C7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334" y="600076"/>
            <a:ext cx="4283548" cy="1040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86F56A-501E-4426-9AAB-AA85E7937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2182003"/>
            <a:ext cx="11468100" cy="33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491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533CDD-2A56-47B9-9C55-53544199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Sonarwhal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64A4B-BE64-4FC8-A027-36FCF3CAB9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958334" cy="1538883"/>
          </a:xfrm>
        </p:spPr>
        <p:txBody>
          <a:bodyPr wrap="square"/>
          <a:lstStyle/>
          <a:p>
            <a:r>
              <a:rPr lang="en-US" dirty="0"/>
              <a:t>PWA readiness</a:t>
            </a:r>
          </a:p>
          <a:p>
            <a:endParaRPr lang="en-US" dirty="0"/>
          </a:p>
          <a:p>
            <a:r>
              <a:rPr lang="en-US" dirty="0">
                <a:solidFill>
                  <a:srgbClr val="00B294"/>
                </a:solidFill>
                <a:hlinkClick r:id="rId2"/>
              </a:rPr>
              <a:t>https://sonarwhal.com/scanner/e2da8548-6afe-4944-a736-dd3c286e2a87</a:t>
            </a:r>
            <a:endParaRPr lang="en-US" dirty="0">
              <a:solidFill>
                <a:srgbClr val="00B29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2374B-D3AC-7943-99F9-64A0C6708F74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42FFC-A7AC-454B-B19D-0831EF39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NOT get published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D4D39-FE8D-4C61-AA3C-59F91709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20538"/>
            <a:ext cx="5802313" cy="3705630"/>
          </a:xfrm>
        </p:spPr>
        <p:txBody>
          <a:bodyPr/>
          <a:lstStyle/>
          <a:p>
            <a:r>
              <a:rPr lang="en-US" dirty="0"/>
              <a:t>No manifest, no https or </a:t>
            </a:r>
            <a:br>
              <a:rPr lang="en-US" dirty="0"/>
            </a:br>
            <a:r>
              <a:rPr lang="en-US" dirty="0"/>
              <a:t>no offline capability</a:t>
            </a:r>
          </a:p>
          <a:p>
            <a:r>
              <a:rPr lang="en-US" dirty="0"/>
              <a:t>Robot.txt file telling </a:t>
            </a:r>
            <a:br>
              <a:rPr lang="en-US" dirty="0"/>
            </a:br>
            <a:r>
              <a:rPr lang="en-US" dirty="0"/>
              <a:t>Bing to ignore manifest</a:t>
            </a:r>
          </a:p>
          <a:p>
            <a:r>
              <a:rPr lang="en-US" dirty="0"/>
              <a:t>Display: browser</a:t>
            </a:r>
          </a:p>
          <a:p>
            <a:r>
              <a:rPr lang="en-US" dirty="0"/>
              <a:t>Service request to store </a:t>
            </a:r>
            <a:br>
              <a:rPr lang="en-US" dirty="0"/>
            </a:br>
            <a:r>
              <a:rPr lang="en-US" dirty="0"/>
              <a:t>to remove app (</a:t>
            </a:r>
            <a:r>
              <a:rPr lang="en-US" dirty="0" err="1"/>
              <a:t>reportapp@microsoft.com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84D5B-1702-45D2-B644-17FF34F09E3A}"/>
              </a:ext>
            </a:extLst>
          </p:cNvPr>
          <p:cNvSpPr txBox="1"/>
          <p:nvPr/>
        </p:nvSpPr>
        <p:spPr>
          <a:xfrm>
            <a:off x="9263270" y="2531181"/>
            <a:ext cx="314644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😪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A9AC8B-599B-9C4C-908C-545F0F6B4C2E}"/>
              </a:ext>
            </a:extLst>
          </p:cNvPr>
          <p:cNvGrpSpPr/>
          <p:nvPr/>
        </p:nvGrpSpPr>
        <p:grpSpPr>
          <a:xfrm>
            <a:off x="7385908" y="1714500"/>
            <a:ext cx="3517706" cy="3517706"/>
            <a:chOff x="6796801" y="1187353"/>
            <a:chExt cx="4572000" cy="4572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0988E9-A033-804C-B65B-CEB5CB01C4A8}"/>
                </a:ext>
              </a:extLst>
            </p:cNvPr>
            <p:cNvSpPr/>
            <p:nvPr/>
          </p:nvSpPr>
          <p:spPr bwMode="auto">
            <a:xfrm>
              <a:off x="6796801" y="1187353"/>
              <a:ext cx="4572000" cy="4572000"/>
            </a:xfrm>
            <a:prstGeom prst="ellipse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9216D1F0-8C62-704C-9FF8-B7647899EFEC}"/>
                </a:ext>
              </a:extLst>
            </p:cNvPr>
            <p:cNvSpPr/>
            <p:nvPr/>
          </p:nvSpPr>
          <p:spPr bwMode="auto">
            <a:xfrm rot="18900000">
              <a:off x="7440477" y="1831028"/>
              <a:ext cx="3284649" cy="3284651"/>
            </a:xfrm>
            <a:prstGeom prst="plus">
              <a:avLst>
                <a:gd name="adj" fmla="val 39238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accent3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753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9E0374-A3A9-144C-85B0-8AA88858AAA1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42FFC-A7AC-454B-B19D-0831EF39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Taking ownership of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D4D39-FE8D-4C61-AA3C-59F91709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99405"/>
            <a:ext cx="6810513" cy="2659190"/>
          </a:xfrm>
        </p:spPr>
        <p:txBody>
          <a:bodyPr/>
          <a:lstStyle/>
          <a:p>
            <a:r>
              <a:rPr lang="en-US" sz="3200" dirty="0"/>
              <a:t>Open a dev account at </a:t>
            </a:r>
            <a:r>
              <a:rPr lang="en-US" sz="3200" dirty="0">
                <a:solidFill>
                  <a:schemeClr val="accent3"/>
                </a:solidFill>
              </a:rPr>
              <a:t>dev.microsoft.com</a:t>
            </a:r>
          </a:p>
          <a:p>
            <a:r>
              <a:rPr lang="en-US" sz="3200" dirty="0"/>
              <a:t>Show ownership of web app</a:t>
            </a:r>
          </a:p>
          <a:p>
            <a:r>
              <a:rPr lang="en-US" sz="3200" dirty="0"/>
              <a:t>Request transfer to </a:t>
            </a:r>
            <a:r>
              <a:rPr lang="en-US" sz="3200" dirty="0">
                <a:hlinkClick r:id="rId2"/>
              </a:rPr>
              <a:t>reportapp@microsoft.com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9A4B9-7D53-4CF2-BAD3-23FBBE1F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94" y="1636481"/>
            <a:ext cx="3655334" cy="35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933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142FFC-A7AC-454B-B19D-0831EF39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NEW Nominate an App for Discovery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D4D39-FE8D-4C61-AA3C-59F91709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317284"/>
          </a:xfrm>
        </p:spPr>
        <p:txBody>
          <a:bodyPr/>
          <a:lstStyle/>
          <a:p>
            <a:r>
              <a:rPr lang="en-US"/>
              <a:t>TBD</a:t>
            </a:r>
          </a:p>
          <a:p>
            <a:endParaRPr lang="en-US"/>
          </a:p>
          <a:p>
            <a:pPr marL="2286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217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CF60A4-00CE-C047-ADAA-BA1C226D5A57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6A249-1A3C-49E5-9978-3CA2E919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 Publishing of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E9E5D-07E6-41AF-8C7F-7A55F488C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265604"/>
            <a:ext cx="5947229" cy="2326791"/>
          </a:xfrm>
        </p:spPr>
        <p:txBody>
          <a:bodyPr/>
          <a:lstStyle/>
          <a:p>
            <a:r>
              <a:rPr lang="en-US" dirty="0"/>
              <a:t>Open / Maintain active </a:t>
            </a:r>
            <a:br>
              <a:rPr lang="en-US" dirty="0"/>
            </a:br>
            <a:r>
              <a:rPr lang="en-US" dirty="0"/>
              <a:t>Dev center Account</a:t>
            </a:r>
          </a:p>
          <a:p>
            <a:r>
              <a:rPr lang="en-US" dirty="0"/>
              <a:t>Adhere to Microsoft Store policies</a:t>
            </a:r>
          </a:p>
          <a:p>
            <a:r>
              <a:rPr lang="en-US" dirty="0"/>
              <a:t>Generate Appx with VS, pwabuilder CLI, or on </a:t>
            </a:r>
            <a:r>
              <a:rPr lang="en-US" dirty="0" err="1">
                <a:solidFill>
                  <a:schemeClr val="accent3"/>
                </a:solidFill>
              </a:rPr>
              <a:t>PWABuilder.com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91E16-1353-43A9-97FC-044C20B6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77" y="2877245"/>
            <a:ext cx="4138168" cy="11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713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520D93-7C60-1C46-B5FC-2CA192F034B5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E5D3F-0536-594D-9AD6-C9E962B7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77" y="2877245"/>
            <a:ext cx="4138168" cy="1103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6A249-1A3C-49E5-9978-3CA2E919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on PWA with PWABuilder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E9E5D-07E6-41AF-8C7F-7A55F488C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947229" cy="4801314"/>
          </a:xfrm>
        </p:spPr>
        <p:txBody>
          <a:bodyPr/>
          <a:lstStyle/>
          <a:p>
            <a:r>
              <a:rPr lang="en-US" sz="2600" dirty="0"/>
              <a:t>Tooling in Command Line </a:t>
            </a:r>
            <a:br>
              <a:rPr lang="en-US" sz="2600" dirty="0"/>
            </a:br>
            <a:r>
              <a:rPr lang="en-US" sz="2600" dirty="0"/>
              <a:t>and pwabuilder.com</a:t>
            </a:r>
          </a:p>
          <a:p>
            <a:r>
              <a:rPr lang="en-US" sz="2600" dirty="0"/>
              <a:t>Build Manifest from current Web Site along with image generation</a:t>
            </a:r>
          </a:p>
          <a:p>
            <a:r>
              <a:rPr lang="en-US" sz="2600" dirty="0"/>
              <a:t>Choose from a selection of base </a:t>
            </a:r>
            <a:br>
              <a:rPr lang="en-US" sz="2600" dirty="0"/>
            </a:br>
            <a:r>
              <a:rPr lang="en-US" sz="2600" dirty="0"/>
              <a:t>Service Workers that handle </a:t>
            </a:r>
            <a:br>
              <a:rPr lang="en-US" sz="2600" dirty="0"/>
            </a:br>
            <a:r>
              <a:rPr lang="en-US" sz="2600" dirty="0"/>
              <a:t>simple offline capabilities</a:t>
            </a:r>
          </a:p>
          <a:p>
            <a:r>
              <a:rPr lang="en-US" sz="2600" dirty="0"/>
              <a:t>Generate Appx for Windows 10</a:t>
            </a:r>
          </a:p>
          <a:p>
            <a:r>
              <a:rPr lang="en-US" sz="2600" dirty="0"/>
              <a:t>Generate store packages </a:t>
            </a:r>
            <a:br>
              <a:rPr lang="en-US" sz="2600" dirty="0"/>
            </a:br>
            <a:r>
              <a:rPr lang="en-US" sz="2600" dirty="0"/>
              <a:t>for other platforms</a:t>
            </a:r>
          </a:p>
          <a:p>
            <a:r>
              <a:rPr lang="en-US" sz="2600" dirty="0"/>
              <a:t>Get started with Windows APIs</a:t>
            </a:r>
          </a:p>
        </p:txBody>
      </p:sp>
    </p:spTree>
    <p:extLst>
      <p:ext uri="{BB962C8B-B14F-4D97-AF65-F5344CB8AC3E}">
        <p14:creationId xmlns:p14="http://schemas.microsoft.com/office/powerpoint/2010/main" val="3452753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B33140-D9F4-4567-B8CF-A64B2843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an Appx for PWA with PWABuilder.com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C7B6A3-0AB6-5B4A-A20C-D3CF8B9883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21273-52AE-4F14-BC58-F6B745AB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869609"/>
            <a:ext cx="10430447" cy="664797"/>
          </a:xfrm>
        </p:spPr>
        <p:txBody>
          <a:bodyPr/>
          <a:lstStyle/>
          <a:p>
            <a:r>
              <a:rPr lang="en-US" dirty="0"/>
              <a:t>PWAs on Windows: Awesomeness</a:t>
            </a:r>
          </a:p>
        </p:txBody>
      </p:sp>
    </p:spTree>
    <p:extLst>
      <p:ext uri="{BB962C8B-B14F-4D97-AF65-F5344CB8AC3E}">
        <p14:creationId xmlns:p14="http://schemas.microsoft.com/office/powerpoint/2010/main" val="381237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01DB3-5D16-4F1E-8000-438A80EB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Add of Windows Store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D25E2-831A-40B0-806B-0E7382477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2"/>
          </a:xfrm>
        </p:spPr>
        <p:txBody>
          <a:bodyPr/>
          <a:lstStyle/>
          <a:p>
            <a:r>
              <a:rPr lang="en-US" sz="4000" dirty="0"/>
              <a:t>Dev Center analytics </a:t>
            </a:r>
          </a:p>
          <a:p>
            <a:r>
              <a:rPr lang="en-US" sz="4000" dirty="0"/>
              <a:t>In app Purchases</a:t>
            </a:r>
          </a:p>
          <a:p>
            <a:r>
              <a:rPr lang="en-US" sz="4000" dirty="0"/>
              <a:t>Promotability</a:t>
            </a:r>
          </a:p>
          <a:p>
            <a:r>
              <a:rPr lang="en-US" sz="4000" dirty="0"/>
              <a:t>No Data Storage Caps</a:t>
            </a:r>
          </a:p>
          <a:p>
            <a:r>
              <a:rPr lang="en-US" sz="4000" dirty="0"/>
              <a:t>Service Workers</a:t>
            </a:r>
          </a:p>
          <a:p>
            <a:r>
              <a:rPr lang="en-US" sz="4000" dirty="0"/>
              <a:t>Windows API access</a:t>
            </a:r>
          </a:p>
        </p:txBody>
      </p:sp>
    </p:spTree>
    <p:extLst>
      <p:ext uri="{BB962C8B-B14F-4D97-AF65-F5344CB8AC3E}">
        <p14:creationId xmlns:p14="http://schemas.microsoft.com/office/powerpoint/2010/main" val="5914037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71552B-36F2-4709-AB89-0592EAD2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PWA?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3344F9-42F3-425F-84D1-4FF363C47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194187"/>
            <a:ext cx="11018520" cy="4431983"/>
          </a:xfrm>
        </p:spPr>
        <p:txBody>
          <a:bodyPr/>
          <a:lstStyle/>
          <a:p>
            <a:pPr marL="0" indent="0">
              <a:buNone/>
            </a:pPr>
            <a:r>
              <a:rPr lang="en-US" sz="7200" b="1" dirty="0"/>
              <a:t>Our Goal: </a:t>
            </a:r>
            <a:br>
              <a:rPr lang="en-US" sz="7200" b="1" dirty="0">
                <a:solidFill>
                  <a:schemeClr val="accent3"/>
                </a:solidFill>
              </a:rPr>
            </a:br>
            <a:r>
              <a:rPr lang="en-US" sz="7200" dirty="0">
                <a:solidFill>
                  <a:schemeClr val="accent3"/>
                </a:solidFill>
              </a:rPr>
              <a:t>The very best experience for your Web content </a:t>
            </a:r>
            <a:br>
              <a:rPr lang="en-US" sz="7200" dirty="0"/>
            </a:br>
            <a:r>
              <a:rPr lang="en-US" sz="7200" dirty="0">
                <a:solidFill>
                  <a:schemeClr val="accent3"/>
                </a:solidFill>
              </a:rPr>
              <a:t>will be on Windows</a:t>
            </a:r>
          </a:p>
        </p:txBody>
      </p:sp>
    </p:spTree>
    <p:extLst>
      <p:ext uri="{BB962C8B-B14F-4D97-AF65-F5344CB8AC3E}">
        <p14:creationId xmlns:p14="http://schemas.microsoft.com/office/powerpoint/2010/main" val="227540603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01DB3-5D16-4F1E-8000-438A80EB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21114"/>
            <a:ext cx="5498212" cy="1415772"/>
          </a:xfrm>
        </p:spPr>
        <p:txBody>
          <a:bodyPr/>
          <a:lstStyle/>
          <a:p>
            <a:r>
              <a:rPr lang="en-US" sz="4000" dirty="0"/>
              <a:t>Value Add of </a:t>
            </a:r>
            <a:br>
              <a:rPr lang="en-US" sz="4000" dirty="0"/>
            </a:br>
            <a:r>
              <a:rPr lang="en-US" sz="4000" dirty="0"/>
              <a:t>Windows Store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D25E2-831A-40B0-806B-0E7382477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6475" y="0"/>
            <a:ext cx="6105525" cy="6858000"/>
          </a:xfrm>
        </p:spPr>
        <p:txBody>
          <a:bodyPr/>
          <a:lstStyle/>
          <a:p>
            <a:r>
              <a:rPr lang="en-US" sz="3600" dirty="0"/>
              <a:t>Dev Center analytics </a:t>
            </a:r>
          </a:p>
          <a:p>
            <a:r>
              <a:rPr lang="en-US" sz="3600" dirty="0"/>
              <a:t>In app Purchases</a:t>
            </a:r>
          </a:p>
          <a:p>
            <a:r>
              <a:rPr lang="en-US" sz="3600" dirty="0"/>
              <a:t>Promotability</a:t>
            </a:r>
          </a:p>
          <a:p>
            <a:r>
              <a:rPr lang="en-US" sz="3600" dirty="0"/>
              <a:t>No Data Storage Caps</a:t>
            </a:r>
          </a:p>
          <a:p>
            <a:r>
              <a:rPr lang="en-US" sz="3600" dirty="0"/>
              <a:t>Service Workers</a:t>
            </a:r>
          </a:p>
          <a:p>
            <a:r>
              <a:rPr lang="en-US" sz="3600" dirty="0"/>
              <a:t>Windows API access</a:t>
            </a:r>
          </a:p>
        </p:txBody>
      </p:sp>
    </p:spTree>
    <p:extLst>
      <p:ext uri="{BB962C8B-B14F-4D97-AF65-F5344CB8AC3E}">
        <p14:creationId xmlns:p14="http://schemas.microsoft.com/office/powerpoint/2010/main" val="30208257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01DB3-5D16-4F1E-8000-438A80EB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13338"/>
            <a:ext cx="5498212" cy="2031325"/>
          </a:xfrm>
        </p:spPr>
        <p:txBody>
          <a:bodyPr/>
          <a:lstStyle/>
          <a:p>
            <a:r>
              <a:rPr lang="en-US" sz="4000" dirty="0"/>
              <a:t>Value Add </a:t>
            </a:r>
            <a:br>
              <a:rPr lang="en-US" sz="4000" dirty="0"/>
            </a:br>
            <a:r>
              <a:rPr lang="en-US" sz="4000" dirty="0"/>
              <a:t>of Windows Store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D25E2-831A-40B0-806B-0E7382477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6475" y="0"/>
            <a:ext cx="6105525" cy="6858000"/>
          </a:xfrm>
        </p:spPr>
        <p:txBody>
          <a:bodyPr/>
          <a:lstStyle/>
          <a:p>
            <a:r>
              <a:rPr lang="en-US" sz="3600" dirty="0"/>
              <a:t>Dev Center analytics </a:t>
            </a:r>
          </a:p>
          <a:p>
            <a:r>
              <a:rPr lang="en-US" sz="3600" dirty="0"/>
              <a:t>In app Purchases</a:t>
            </a:r>
          </a:p>
          <a:p>
            <a:r>
              <a:rPr lang="en-US" sz="3600" dirty="0"/>
              <a:t>Promotability</a:t>
            </a:r>
          </a:p>
          <a:p>
            <a:r>
              <a:rPr lang="en-US" sz="3600" dirty="0"/>
              <a:t>No Data Storage Caps</a:t>
            </a:r>
          </a:p>
          <a:p>
            <a:r>
              <a:rPr lang="en-US" sz="3600" dirty="0"/>
              <a:t>Service Workers</a:t>
            </a:r>
          </a:p>
          <a:p>
            <a:r>
              <a:rPr lang="en-US" sz="3600" dirty="0"/>
              <a:t>Windows API access</a:t>
            </a:r>
          </a:p>
        </p:txBody>
      </p:sp>
    </p:spTree>
    <p:extLst>
      <p:ext uri="{BB962C8B-B14F-4D97-AF65-F5344CB8AC3E}">
        <p14:creationId xmlns:p14="http://schemas.microsoft.com/office/powerpoint/2010/main" val="401444452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F26A6-E604-3D4C-BEA6-8C02F9AA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437952"/>
            <a:ext cx="7496176" cy="59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121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44A57-17B5-4E28-883A-26E52F26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69" y="607707"/>
            <a:ext cx="4144863" cy="56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85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565196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640080" tIns="457200" bIns="182880" anchor="t" anchorCtr="0">
            <a:noAutofit/>
          </a:bodyPr>
          <a:lstStyle/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// Am I installed in Windows?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if (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window.Windows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// Change the theme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uiSettings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= new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Windows.UI.ViewManagement.UISettings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color =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uiSettings.getColorValue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Windows.UI.ViewManagement.UIColorType.background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if(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color.b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=== 0){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document.body.classList.add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('dark')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};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Access OS-level APIs</a:t>
            </a:r>
            <a:b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pc="0" dirty="0">
                <a:solidFill>
                  <a:schemeClr val="accent3"/>
                </a:solidFill>
              </a:rPr>
              <a:t>Dark theme</a:t>
            </a:r>
            <a:endParaRPr lang="en-US" cap="none" spc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4685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565196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640080" tIns="457200" bIns="182880" anchor="t" anchorCtr="0">
            <a:noAutofit/>
          </a:bodyPr>
          <a:lstStyle/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// Am I installed in Windows?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if (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window.Windows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dataTransferManager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= Windows.ApplicationModel.DataTransfer.DataTransferManager.getForCurrentView();</a:t>
            </a:r>
          </a:p>
          <a:p>
            <a:pPr lvl="0" defTabSz="914400">
              <a:spcAft>
                <a:spcPts val="400"/>
              </a:spcAft>
              <a:defRPr/>
            </a:pPr>
            <a:endParaRPr lang="en-US" sz="20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dataTransferManager.addEventListener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datarequested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", </a:t>
            </a:r>
            <a:r>
              <a:rPr lang="en-US" sz="2000" dirty="0" err="1">
                <a:solidFill>
                  <a:srgbClr val="FFFFFF"/>
                </a:solidFill>
                <a:highlight>
                  <a:srgbClr val="800080"/>
                </a:highlight>
                <a:latin typeface="Consolas" panose="020B0609020204030204" pitchFamily="49" charset="0"/>
              </a:rPr>
              <a:t>handleShareEvent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//show the share dialogue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Windows.ApplicationModel.DataTransfer.DataTransferManager.showShareUI();</a:t>
            </a:r>
          </a:p>
          <a:p>
            <a:pPr lvl="0" defTabSz="914400">
              <a:spcAft>
                <a:spcPts val="400"/>
              </a:spcAft>
              <a:defRPr/>
            </a:pPr>
            <a:endParaRPr lang="en-US" sz="20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Access OS-level APIs</a:t>
            </a:r>
            <a:br>
              <a:rPr lang="en-US" spc="0" dirty="0"/>
            </a:br>
            <a:r>
              <a:rPr lang="en-US" spc="0" dirty="0">
                <a:solidFill>
                  <a:schemeClr val="accent3"/>
                </a:solidFill>
              </a:rPr>
              <a:t>Share API</a:t>
            </a:r>
            <a:endParaRPr lang="en-US" cap="none" spc="0" dirty="0">
              <a:solidFill>
                <a:schemeClr val="accent3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355E2-8817-CA49-A815-BE4F18BBED32}"/>
              </a:ext>
            </a:extLst>
          </p:cNvPr>
          <p:cNvSpPr/>
          <p:nvPr/>
        </p:nvSpPr>
        <p:spPr>
          <a:xfrm>
            <a:off x="588262" y="5739136"/>
            <a:ext cx="9806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https://gist.github.com/comp615/a1c794dbcfa94a6ee051ff938766bfbd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(thanks Charlie!)</a:t>
            </a:r>
          </a:p>
        </p:txBody>
      </p:sp>
    </p:spTree>
    <p:extLst>
      <p:ext uri="{BB962C8B-B14F-4D97-AF65-F5344CB8AC3E}">
        <p14:creationId xmlns:p14="http://schemas.microsoft.com/office/powerpoint/2010/main" val="75588974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565196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640080" tIns="457200" bIns="182880" anchor="t" anchorCtr="0">
            <a:noAutofit/>
          </a:bodyPr>
          <a:lstStyle/>
          <a:p>
            <a:pPr defTabSz="914377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// Am I installed in Windows?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if (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window.Windows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pin  a secondary tile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 = new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Windows.UI.StartScreen.SecondaryTile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tileId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text, text,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activationArguments,newTileDesiredSize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logoUri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defTabSz="914377"/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//place activation</a:t>
            </a:r>
          </a:p>
          <a:p>
            <a:pPr defTabSz="914377"/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buttonCoordinates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 x: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SR.left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SR.top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width: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SR.width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SR.height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placement =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Windows.UI.Popups.Placement.above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914377"/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 defTabSz="914400">
              <a:spcAft>
                <a:spcPts val="400"/>
              </a:spcAft>
              <a:defRPr/>
            </a:pPr>
            <a:endParaRPr lang="en-US" sz="20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Access OS-level APIs</a:t>
            </a:r>
            <a:br>
              <a:rPr lang="en-US" spc="0" dirty="0"/>
            </a:br>
            <a:r>
              <a:rPr lang="en-US" spc="0" dirty="0">
                <a:solidFill>
                  <a:schemeClr val="accent3"/>
                </a:solidFill>
              </a:rPr>
              <a:t>Secondary Pinning</a:t>
            </a:r>
            <a:endParaRPr lang="en-US" cap="none" spc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78649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565196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640080" tIns="457200" bIns="182880" anchor="t" anchorCtr="0">
            <a:noAutofit/>
          </a:bodyPr>
          <a:lstStyle/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Am I installed in Windows?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document.AddEventListiner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activated' function(e){</a:t>
            </a: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if(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e.eventParamter.activated.value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//activation value passed</a:t>
            </a: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A0D31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377"/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PWA Activation Object</a:t>
            </a:r>
            <a:br>
              <a:rPr lang="en-US" spc="0" dirty="0"/>
            </a:br>
            <a:r>
              <a:rPr lang="en-US" b="0" spc="0" dirty="0"/>
              <a:t>launch event</a:t>
            </a:r>
            <a:endParaRPr lang="en-US" cap="none" spc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416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7ABD95-3B2A-4E0C-A5EF-A16770E8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Windows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146B3-C30D-4EF8-8333-588834BA13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Pwabuilder.com/windows</a:t>
            </a:r>
          </a:p>
        </p:txBody>
      </p:sp>
    </p:spTree>
    <p:extLst>
      <p:ext uri="{BB962C8B-B14F-4D97-AF65-F5344CB8AC3E}">
        <p14:creationId xmlns:p14="http://schemas.microsoft.com/office/powerpoint/2010/main" val="19582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5DAD-F6BD-431D-AB0E-A04FFD10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Twitter PWA</a:t>
            </a:r>
          </a:p>
        </p:txBody>
      </p:sp>
    </p:spTree>
    <p:extLst>
      <p:ext uri="{BB962C8B-B14F-4D97-AF65-F5344CB8AC3E}">
        <p14:creationId xmlns:p14="http://schemas.microsoft.com/office/powerpoint/2010/main" val="33839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976EDE3-2043-164F-A6E6-1A4F2904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Keep your workflow for web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38344769"/>
              </p:ext>
            </p:extLst>
          </p:nvPr>
        </p:nvGraphicFramePr>
        <p:xfrm>
          <a:off x="588263" y="2279835"/>
          <a:ext cx="8128000" cy="228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588263" y="4405183"/>
            <a:ext cx="2971096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Build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 with web technology and web developers.  No need to find and hire 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c#</a:t>
            </a: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developers.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0419" y="1658522"/>
            <a:ext cx="2753082" cy="83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Deploy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work flow for web and PWAs are shared, so your deploy process doesn’t need to change to accommodate PWA.</a:t>
            </a:r>
          </a:p>
        </p:txBody>
      </p:sp>
      <p:sp>
        <p:nvSpPr>
          <p:cNvPr id="8" name="Rectangle 7"/>
          <p:cNvSpPr/>
          <p:nvPr/>
        </p:nvSpPr>
        <p:spPr>
          <a:xfrm>
            <a:off x="4850480" y="4405183"/>
            <a:ext cx="386578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Publish App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Your PWA “app container” needs only to be published once.  The content is always up to date because it comes from the web.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BBC238-CEF2-433F-9B1E-450BD87AB8BC}"/>
              </a:ext>
            </a:extLst>
          </p:cNvPr>
          <p:cNvGrpSpPr/>
          <p:nvPr/>
        </p:nvGrpSpPr>
        <p:grpSpPr>
          <a:xfrm>
            <a:off x="9462991" y="2203540"/>
            <a:ext cx="2250397" cy="2434916"/>
            <a:chOff x="9462991" y="2195169"/>
            <a:chExt cx="2250397" cy="2434916"/>
          </a:xfrm>
        </p:grpSpPr>
        <p:sp>
          <p:nvSpPr>
            <p:cNvPr id="9" name="Rectangle 8"/>
            <p:cNvSpPr/>
            <p:nvPr/>
          </p:nvSpPr>
          <p:spPr>
            <a:xfrm>
              <a:off x="9462991" y="2195169"/>
              <a:ext cx="2250397" cy="83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Web</a:t>
              </a:r>
            </a:p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The same app runs across browsers </a:t>
              </a:r>
              <a:b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</a:b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and can take advantage of PWA </a:t>
              </a:r>
              <a:b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</a:b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features as needed / supported.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991" y="3798895"/>
              <a:ext cx="2250397" cy="83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PWA</a:t>
              </a:r>
            </a:p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The same app serve as a store app </a:t>
              </a:r>
              <a:b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</a:b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with even more features and </a:t>
              </a:r>
              <a:b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</a:b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additional reach to store users.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B2F48D-4193-3040-8F05-7DCB09231CC1}"/>
              </a:ext>
            </a:extLst>
          </p:cNvPr>
          <p:cNvGrpSpPr/>
          <p:nvPr/>
        </p:nvGrpSpPr>
        <p:grpSpPr>
          <a:xfrm rot="19800000">
            <a:off x="8818296" y="2594860"/>
            <a:ext cx="593298" cy="364567"/>
            <a:chOff x="8460976" y="893271"/>
            <a:chExt cx="1299504" cy="798513"/>
          </a:xfrm>
        </p:grpSpPr>
        <p:sp>
          <p:nvSpPr>
            <p:cNvPr id="17" name="Line 2">
              <a:extLst>
                <a:ext uri="{FF2B5EF4-FFF2-40B4-BE49-F238E27FC236}">
                  <a16:creationId xmlns:a16="http://schemas.microsoft.com/office/drawing/2014/main" id="{75F6F8CC-0C24-F243-9FEF-3C07B2FF7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0976" y="1293321"/>
              <a:ext cx="1299504" cy="0"/>
            </a:xfrm>
            <a:prstGeom prst="line">
              <a:avLst/>
            </a:prstGeom>
            <a:noFill/>
            <a:ln w="76200" cap="rnd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E5B2A367-A17E-D14A-9C74-0EEFE1EA8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780" y="893271"/>
              <a:ext cx="393700" cy="798513"/>
            </a:xfrm>
            <a:custGeom>
              <a:avLst/>
              <a:gdLst>
                <a:gd name="T0" fmla="*/ 0 w 1095"/>
                <a:gd name="T1" fmla="*/ 0 h 2219"/>
                <a:gd name="T2" fmla="*/ 1094 w 1095"/>
                <a:gd name="T3" fmla="*/ 1124 h 2219"/>
                <a:gd name="T4" fmla="*/ 0 w 1095"/>
                <a:gd name="T5" fmla="*/ 2218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5" h="2219">
                  <a:moveTo>
                    <a:pt x="0" y="0"/>
                  </a:moveTo>
                  <a:lnTo>
                    <a:pt x="1094" y="1124"/>
                  </a:lnTo>
                  <a:lnTo>
                    <a:pt x="0" y="2218"/>
                  </a:lnTo>
                </a:path>
              </a:pathLst>
            </a:custGeom>
            <a:noFill/>
            <a:ln w="76200" cap="rnd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BB5674-30B9-014B-B4C1-C15A5B3A9538}"/>
              </a:ext>
            </a:extLst>
          </p:cNvPr>
          <p:cNvGrpSpPr/>
          <p:nvPr/>
        </p:nvGrpSpPr>
        <p:grpSpPr>
          <a:xfrm rot="1800000">
            <a:off x="8818296" y="3822221"/>
            <a:ext cx="593298" cy="364567"/>
            <a:chOff x="8460976" y="893271"/>
            <a:chExt cx="1299504" cy="798513"/>
          </a:xfrm>
        </p:grpSpPr>
        <p:sp>
          <p:nvSpPr>
            <p:cNvPr id="20" name="Line 2">
              <a:extLst>
                <a:ext uri="{FF2B5EF4-FFF2-40B4-BE49-F238E27FC236}">
                  <a16:creationId xmlns:a16="http://schemas.microsoft.com/office/drawing/2014/main" id="{AC545C64-1509-1E48-89BA-E7981B5676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0976" y="1293321"/>
              <a:ext cx="1299504" cy="0"/>
            </a:xfrm>
            <a:prstGeom prst="line">
              <a:avLst/>
            </a:prstGeom>
            <a:noFill/>
            <a:ln w="76200" cap="rnd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48392E23-DA85-E148-BF0E-B6243BBE7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780" y="893271"/>
              <a:ext cx="393700" cy="798513"/>
            </a:xfrm>
            <a:custGeom>
              <a:avLst/>
              <a:gdLst>
                <a:gd name="T0" fmla="*/ 0 w 1095"/>
                <a:gd name="T1" fmla="*/ 0 h 2219"/>
                <a:gd name="T2" fmla="*/ 1094 w 1095"/>
                <a:gd name="T3" fmla="*/ 1124 h 2219"/>
                <a:gd name="T4" fmla="*/ 0 w 1095"/>
                <a:gd name="T5" fmla="*/ 2218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5" h="2219">
                  <a:moveTo>
                    <a:pt x="0" y="0"/>
                  </a:moveTo>
                  <a:lnTo>
                    <a:pt x="1094" y="1124"/>
                  </a:lnTo>
                  <a:lnTo>
                    <a:pt x="0" y="2218"/>
                  </a:lnTo>
                </a:path>
              </a:pathLst>
            </a:custGeom>
            <a:noFill/>
            <a:ln w="76200" cap="rnd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33647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C5A402-D3DC-4DE1-88C0-BB20D67F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PWA with a splash of native</a:t>
            </a:r>
          </a:p>
        </p:txBody>
      </p:sp>
    </p:spTree>
    <p:extLst>
      <p:ext uri="{BB962C8B-B14F-4D97-AF65-F5344CB8AC3E}">
        <p14:creationId xmlns:p14="http://schemas.microsoft.com/office/powerpoint/2010/main" val="1992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64A8-070E-45B1-8DFD-A6CA09F5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Calling C#  / C++ from PWA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D7572-D691-4DAF-BBDE-36EE43E03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59409"/>
          </a:xfrm>
        </p:spPr>
        <p:txBody>
          <a:bodyPr/>
          <a:lstStyle/>
          <a:p>
            <a:r>
              <a:rPr lang="en-US" dirty="0"/>
              <a:t>PCL or Custom WinRT object which has been “allowed for Web”</a:t>
            </a:r>
          </a:p>
          <a:p>
            <a:r>
              <a:rPr lang="en-US" dirty="0"/>
              <a:t>Package PWA in Visual Studio (for now)</a:t>
            </a:r>
          </a:p>
          <a:p>
            <a:r>
              <a:rPr lang="en-US" dirty="0"/>
              <a:t>Classes Exposed in DOM as native JavaScript object</a:t>
            </a:r>
          </a:p>
          <a:p>
            <a:r>
              <a:rPr lang="en-US" dirty="0"/>
              <a:t>Used for</a:t>
            </a:r>
          </a:p>
          <a:p>
            <a:pPr lvl="1"/>
            <a:r>
              <a:rPr lang="en-US" dirty="0"/>
              <a:t>Code reuse</a:t>
            </a:r>
          </a:p>
          <a:p>
            <a:pPr lvl="1"/>
            <a:r>
              <a:rPr lang="en-US" dirty="0"/>
              <a:t>Calling non-accessible APIs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1112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6D4F07-43EC-4125-ABF8-17110D39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C# from a </a:t>
            </a:r>
            <a:r>
              <a:rPr lang="en-US" dirty="0" err="1"/>
              <a:t>webview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A30C8-C05D-401E-A55F-2252C5BA2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497572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A3E9D"/>
                </a:solidFill>
              </a:rPr>
              <a:t>namespace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 err="1">
                <a:solidFill>
                  <a:srgbClr val="7A3E9D"/>
                </a:solidFill>
              </a:rPr>
              <a:t>CommunicationWinRT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333333"/>
                </a:solidFill>
              </a:rPr>
              <a:t>	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[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Windows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Foundation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Metadata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AllowForWeb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]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A3E9D"/>
                </a:solidFill>
              </a:rPr>
              <a:t>	public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A3E9D"/>
                </a:solidFill>
              </a:rPr>
              <a:t>sealed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A3E9D"/>
                </a:solidFill>
              </a:rPr>
              <a:t>class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 err="1">
                <a:solidFill>
                  <a:srgbClr val="7A3E9D"/>
                </a:solidFill>
              </a:rPr>
              <a:t>CommunicationWinRT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{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4B83CD"/>
                </a:solidFill>
              </a:rPr>
              <a:t>		public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 err="1">
                <a:solidFill>
                  <a:srgbClr val="AA3731"/>
                </a:solidFill>
              </a:rPr>
              <a:t>CommunicationWinRT</a:t>
            </a:r>
            <a:r>
              <a:rPr lang="en-US" sz="2000" dirty="0">
                <a:solidFill>
                  <a:srgbClr val="777777"/>
                </a:solidFill>
              </a:rPr>
              <a:t>()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	{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	}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4B83CD"/>
                </a:solidFill>
              </a:rPr>
              <a:t>			public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>
                <a:solidFill>
                  <a:srgbClr val="7A3E9D"/>
                </a:solidFill>
              </a:rPr>
              <a:t>String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 err="1">
                <a:solidFill>
                  <a:srgbClr val="AA3731"/>
                </a:solidFill>
              </a:rPr>
              <a:t>GetValue</a:t>
            </a:r>
            <a:r>
              <a:rPr lang="en-US" sz="2000" dirty="0">
                <a:solidFill>
                  <a:srgbClr val="777777"/>
                </a:solidFill>
              </a:rPr>
              <a:t>()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	{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4B83CD"/>
                </a:solidFill>
              </a:rPr>
              <a:t>			return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77777"/>
                </a:solidFill>
              </a:rPr>
              <a:t>"</a:t>
            </a:r>
            <a:r>
              <a:rPr lang="en-US" sz="2000" dirty="0">
                <a:solidFill>
                  <a:srgbClr val="448C27"/>
                </a:solidFill>
              </a:rPr>
              <a:t>From my WinRT component </a:t>
            </a:r>
            <a:r>
              <a:rPr lang="en-US" sz="2000" dirty="0" err="1">
                <a:solidFill>
                  <a:srgbClr val="448C27"/>
                </a:solidFill>
              </a:rPr>
              <a:t>Yo</a:t>
            </a:r>
            <a:r>
              <a:rPr lang="en-US" sz="2000" dirty="0">
                <a:solidFill>
                  <a:srgbClr val="448C27"/>
                </a:solidFill>
              </a:rPr>
              <a:t>!</a:t>
            </a:r>
            <a:r>
              <a:rPr lang="en-US" sz="2000" dirty="0">
                <a:solidFill>
                  <a:srgbClr val="777777"/>
                </a:solidFill>
              </a:rPr>
              <a:t>";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	}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}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}</a:t>
            </a:r>
            <a:endParaRPr lang="en-US"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892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670F1-61DB-4247-B4B2-ADDAA4F1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C# from a </a:t>
            </a:r>
            <a:r>
              <a:rPr lang="en-US" dirty="0" err="1"/>
              <a:t>webview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8F4BD-1BE6-4BA4-8228-39456BDA2A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 err="1">
                <a:solidFill>
                  <a:srgbClr val="7A3E9D"/>
                </a:solidFill>
              </a:rPr>
              <a:t>document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b="1" dirty="0" err="1">
                <a:solidFill>
                  <a:srgbClr val="AA3731"/>
                </a:solidFill>
              </a:rPr>
              <a:t>getElementById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448C27"/>
                </a:solidFill>
              </a:rPr>
              <a:t>toast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  <a:r>
              <a:rPr lang="en-US" sz="2000" dirty="0">
                <a:solidFill>
                  <a:srgbClr val="777777"/>
                </a:solidFill>
              </a:rPr>
              <a:t>.</a:t>
            </a:r>
            <a:r>
              <a:rPr lang="en-US" sz="2000" b="1" dirty="0" err="1">
                <a:solidFill>
                  <a:srgbClr val="AA3731"/>
                </a:solidFill>
              </a:rPr>
              <a:t>addEventListener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448C27"/>
                </a:solidFill>
              </a:rPr>
              <a:t>click</a:t>
            </a:r>
            <a:r>
              <a:rPr lang="en-US" sz="2000" dirty="0">
                <a:solidFill>
                  <a:srgbClr val="777777"/>
                </a:solidFill>
              </a:rPr>
              <a:t>',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A3E9D"/>
                </a:solidFill>
              </a:rPr>
              <a:t>function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77777"/>
                </a:solidFill>
              </a:rPr>
              <a:t>()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>
                <a:solidFill>
                  <a:srgbClr val="4B83CD"/>
                </a:solidFill>
              </a:rPr>
              <a:t>  if</a:t>
            </a:r>
            <a:r>
              <a:rPr lang="en-US" sz="2000" dirty="0">
                <a:solidFill>
                  <a:srgbClr val="333333"/>
                </a:solidFill>
              </a:rPr>
              <a:t> (</a:t>
            </a:r>
            <a:r>
              <a:rPr lang="en-US" sz="2000" dirty="0" err="1">
                <a:solidFill>
                  <a:srgbClr val="7A3E9D"/>
                </a:solidFill>
              </a:rPr>
              <a:t>window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dirty="0" err="1">
                <a:solidFill>
                  <a:srgbClr val="7A3E9D"/>
                </a:solidFill>
              </a:rPr>
              <a:t>CommunicationWinRT</a:t>
            </a:r>
            <a:r>
              <a:rPr lang="en-US" sz="2000" dirty="0">
                <a:solidFill>
                  <a:srgbClr val="333333"/>
                </a:solidFill>
              </a:rPr>
              <a:t>) </a:t>
            </a: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>
                <a:solidFill>
                  <a:srgbClr val="7A3E9D"/>
                </a:solidFill>
              </a:rPr>
              <a:t>    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testToast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highlight>
                  <a:srgbClr val="FFFF00"/>
                </a:highlight>
              </a:rPr>
              <a:t>toastMessage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 err="1">
                <a:solidFill>
                  <a:srgbClr val="7A3E9D"/>
                </a:solidFill>
              </a:rPr>
              <a:t>document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b="1" dirty="0" err="1">
                <a:solidFill>
                  <a:srgbClr val="AA3731"/>
                </a:solidFill>
              </a:rPr>
              <a:t>getElementById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448C27"/>
                </a:solidFill>
              </a:rPr>
              <a:t>input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  <a:r>
              <a:rPr lang="en-US" sz="2000" dirty="0">
                <a:solidFill>
                  <a:srgbClr val="777777"/>
                </a:solidFill>
              </a:rPr>
              <a:t>.</a:t>
            </a:r>
            <a:r>
              <a:rPr lang="en-US" sz="2000" dirty="0">
                <a:solidFill>
                  <a:srgbClr val="7A3E9D"/>
                </a:solidFill>
              </a:rPr>
              <a:t>value</a:t>
            </a:r>
            <a:r>
              <a:rPr lang="en-US" sz="2000" dirty="0">
                <a:solidFill>
                  <a:srgbClr val="777777"/>
                </a:solidFill>
              </a:rPr>
              <a:t>,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AB6526"/>
                </a:solidFill>
              </a:rPr>
              <a:t>0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</a:p>
          <a:p>
            <a:r>
              <a:rPr lang="en-US" sz="2000" dirty="0">
                <a:solidFill>
                  <a:srgbClr val="777777"/>
                </a:solidFill>
              </a:rPr>
              <a:t>  }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4B83CD"/>
                </a:solidFill>
              </a:rPr>
              <a:t>else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b="1" dirty="0">
                <a:solidFill>
                  <a:srgbClr val="AA3731"/>
                </a:solidFill>
              </a:rPr>
              <a:t>    alert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 err="1">
                <a:solidFill>
                  <a:srgbClr val="7A3E9D"/>
                </a:solidFill>
              </a:rPr>
              <a:t>document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b="1" dirty="0" err="1">
                <a:solidFill>
                  <a:srgbClr val="AA3731"/>
                </a:solidFill>
              </a:rPr>
              <a:t>getElementById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448C27"/>
                </a:solidFill>
              </a:rPr>
              <a:t>input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  <a:r>
              <a:rPr lang="en-US" sz="2000" dirty="0">
                <a:solidFill>
                  <a:srgbClr val="777777"/>
                </a:solidFill>
              </a:rPr>
              <a:t>.</a:t>
            </a:r>
            <a:r>
              <a:rPr lang="en-US" sz="2000" dirty="0">
                <a:solidFill>
                  <a:srgbClr val="7A3E9D"/>
                </a:solidFill>
              </a:rPr>
              <a:t>value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</a:p>
          <a:p>
            <a:r>
              <a:rPr lang="en-US" sz="2000" dirty="0">
                <a:solidFill>
                  <a:srgbClr val="777777"/>
                </a:solidFill>
              </a:rPr>
              <a:t>  }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>
                <a:solidFill>
                  <a:srgbClr val="777777"/>
                </a:solidFill>
              </a:rPr>
              <a:t>}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</a:p>
          <a:p>
            <a:br>
              <a:rPr lang="en-US" sz="2000" dirty="0">
                <a:solidFill>
                  <a:srgbClr val="333333"/>
                </a:solidFill>
              </a:rPr>
            </a:br>
            <a:r>
              <a:rPr lang="en-US" sz="2000" dirty="0">
                <a:solidFill>
                  <a:srgbClr val="333333"/>
                </a:solidFill>
              </a:rPr>
              <a:t>  </a:t>
            </a:r>
            <a:r>
              <a:rPr lang="en-US" sz="2000" dirty="0">
                <a:solidFill>
                  <a:srgbClr val="4B83CD"/>
                </a:solidFill>
              </a:rPr>
              <a:t>if</a:t>
            </a:r>
            <a:r>
              <a:rPr lang="en-US" sz="2000" dirty="0">
                <a:solidFill>
                  <a:srgbClr val="333333"/>
                </a:solidFill>
              </a:rPr>
              <a:t> (</a:t>
            </a:r>
            <a:r>
              <a:rPr lang="en-US" sz="2000" dirty="0" err="1">
                <a:solidFill>
                  <a:srgbClr val="7A3E9D"/>
                </a:solidFill>
              </a:rPr>
              <a:t>window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dirty="0" err="1">
                <a:solidFill>
                  <a:srgbClr val="7A3E9D"/>
                </a:solidFill>
              </a:rPr>
              <a:t>CommunicationWinRT</a:t>
            </a:r>
            <a:r>
              <a:rPr lang="en-US" sz="2000" dirty="0">
                <a:solidFill>
                  <a:srgbClr val="333333"/>
                </a:solidFill>
              </a:rPr>
              <a:t>) </a:t>
            </a: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>
                <a:solidFill>
                  <a:srgbClr val="7A3E9D"/>
                </a:solidFill>
                <a:highlight>
                  <a:srgbClr val="FFFF00"/>
                </a:highlight>
              </a:rPr>
              <a:t>    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var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 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testToast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 </a:t>
            </a:r>
            <a:r>
              <a:rPr lang="en-US" sz="2000" dirty="0">
                <a:solidFill>
                  <a:srgbClr val="777777"/>
                </a:solidFill>
                <a:highlight>
                  <a:srgbClr val="FFFF00"/>
                </a:highlight>
              </a:rPr>
              <a:t>=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 </a:t>
            </a:r>
            <a:r>
              <a:rPr lang="en-US" sz="2000" dirty="0">
                <a:solidFill>
                  <a:srgbClr val="777777"/>
                </a:solidFill>
                <a:highlight>
                  <a:srgbClr val="FFFF00"/>
                </a:highlight>
              </a:rPr>
              <a:t>new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solidFill>
                  <a:srgbClr val="7A3E9D"/>
                </a:solidFill>
                <a:highlight>
                  <a:srgbClr val="FFFF00"/>
                </a:highlight>
              </a:rPr>
              <a:t>CommunicationWinRT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b="1" dirty="0" err="1">
                <a:solidFill>
                  <a:srgbClr val="7A3E9D"/>
                </a:solidFill>
                <a:highlight>
                  <a:srgbClr val="FFFF00"/>
                </a:highlight>
              </a:rPr>
              <a:t>CommunicationWinRT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()</a:t>
            </a:r>
            <a:r>
              <a:rPr lang="en-US" sz="2000" dirty="0">
                <a:solidFill>
                  <a:srgbClr val="777777"/>
                </a:solidFill>
                <a:highlight>
                  <a:srgbClr val="FFFF00"/>
                </a:highlight>
              </a:rPr>
              <a:t>;</a:t>
            </a:r>
            <a:endParaRPr lang="en-US" sz="2000" dirty="0">
              <a:solidFill>
                <a:srgbClr val="333333"/>
              </a:solidFill>
              <a:highlight>
                <a:srgbClr val="FFFF00"/>
              </a:highlight>
            </a:endParaRPr>
          </a:p>
          <a:p>
            <a:br>
              <a:rPr lang="en-US" sz="2000" dirty="0">
                <a:solidFill>
                  <a:srgbClr val="333333"/>
                </a:solidFill>
              </a:rPr>
            </a:br>
            <a:r>
              <a:rPr lang="en-US" sz="2000" dirty="0">
                <a:solidFill>
                  <a:srgbClr val="777777"/>
                </a:solidFill>
              </a:rPr>
              <a:t>}</a:t>
            </a:r>
            <a:endParaRPr lang="en-US" sz="2000" dirty="0">
              <a:solidFill>
                <a:srgbClr val="333333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158287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E395B9-D6A5-4113-ABDE-CE4E2AA0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C# from a PWA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99EB2-BF04-4C3C-8B65-38A6ECA4C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2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D2FF4-231C-4F8E-BCB2-3612246A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</p:spPr>
        <p:txBody>
          <a:bodyPr/>
          <a:lstStyle/>
          <a:p>
            <a:r>
              <a:rPr lang="en-US" dirty="0"/>
              <a:t>RS5 &amp; beyond </a:t>
            </a:r>
          </a:p>
        </p:txBody>
      </p:sp>
    </p:spTree>
    <p:extLst>
      <p:ext uri="{BB962C8B-B14F-4D97-AF65-F5344CB8AC3E}">
        <p14:creationId xmlns:p14="http://schemas.microsoft.com/office/powerpoint/2010/main" val="51207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BB85-3BBD-B54F-95F1-8854F670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 the Service Worker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52A248-1276-ED42-89A7-E35D5055E7DF}"/>
              </a:ext>
            </a:extLst>
          </p:cNvPr>
          <p:cNvGrpSpPr/>
          <p:nvPr/>
        </p:nvGrpSpPr>
        <p:grpSpPr>
          <a:xfrm>
            <a:off x="938045" y="1504335"/>
            <a:ext cx="10318956" cy="4365523"/>
            <a:chOff x="750496" y="1563329"/>
            <a:chExt cx="10600847" cy="463099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AE7D92-74E6-8D45-8C8B-97E76A4C3270}"/>
                </a:ext>
              </a:extLst>
            </p:cNvPr>
            <p:cNvCxnSpPr>
              <a:cxnSpLocks/>
            </p:cNvCxnSpPr>
            <p:nvPr/>
          </p:nvCxnSpPr>
          <p:spPr>
            <a:xfrm>
              <a:off x="765244" y="1563329"/>
              <a:ext cx="0" cy="46309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C02D1E-C499-C549-9946-909A282F3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496" y="6194323"/>
              <a:ext cx="1060084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5ED2D03-78EC-B04C-85DA-90E82104AA57}"/>
                </a:ext>
              </a:extLst>
            </p:cNvPr>
            <p:cNvSpPr/>
            <p:nvPr/>
          </p:nvSpPr>
          <p:spPr>
            <a:xfrm>
              <a:off x="796415" y="1563329"/>
              <a:ext cx="10554928" cy="4595054"/>
            </a:xfrm>
            <a:custGeom>
              <a:avLst/>
              <a:gdLst>
                <a:gd name="connsiteX0" fmla="*/ 10073148 w 10073148"/>
                <a:gd name="connsiteY0" fmla="*/ 0 h 5073445"/>
                <a:gd name="connsiteX1" fmla="*/ 6297561 w 10073148"/>
                <a:gd name="connsiteY1" fmla="*/ 3333136 h 5073445"/>
                <a:gd name="connsiteX2" fmla="*/ 0 w 10073148"/>
                <a:gd name="connsiteY2" fmla="*/ 5073445 h 507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3148" h="5073445">
                  <a:moveTo>
                    <a:pt x="10073148" y="0"/>
                  </a:moveTo>
                  <a:cubicBezTo>
                    <a:pt x="9024783" y="1243781"/>
                    <a:pt x="7976419" y="2487562"/>
                    <a:pt x="6297561" y="3333136"/>
                  </a:cubicBezTo>
                  <a:cubicBezTo>
                    <a:pt x="4618703" y="4178710"/>
                    <a:pt x="2309351" y="4626077"/>
                    <a:pt x="0" y="5073445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615995-457C-4F43-BE13-A78E11A05F6A}"/>
              </a:ext>
            </a:extLst>
          </p:cNvPr>
          <p:cNvSpPr txBox="1"/>
          <p:nvPr/>
        </p:nvSpPr>
        <p:spPr>
          <a:xfrm>
            <a:off x="5288554" y="5929005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Capabilities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0C0532-748C-014B-A412-1AB1D3BFA796}"/>
              </a:ext>
            </a:extLst>
          </p:cNvPr>
          <p:cNvSpPr txBox="1"/>
          <p:nvPr/>
        </p:nvSpPr>
        <p:spPr>
          <a:xfrm rot="16200000">
            <a:off x="-215106" y="3470101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8F6CA-335C-2543-98C6-62A1E3963CC4}"/>
              </a:ext>
            </a:extLst>
          </p:cNvPr>
          <p:cNvSpPr txBox="1"/>
          <p:nvPr/>
        </p:nvSpPr>
        <p:spPr>
          <a:xfrm>
            <a:off x="982738" y="5265947"/>
            <a:ext cx="74584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6384-D8DC-5841-8649-C6A37281D072}"/>
              </a:ext>
            </a:extLst>
          </p:cNvPr>
          <p:cNvSpPr txBox="1"/>
          <p:nvPr/>
        </p:nvSpPr>
        <p:spPr>
          <a:xfrm>
            <a:off x="5365794" y="4285057"/>
            <a:ext cx="105060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Offline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14B672-268E-534D-8CF7-8EE627658807}"/>
              </a:ext>
            </a:extLst>
          </p:cNvPr>
          <p:cNvSpPr txBox="1"/>
          <p:nvPr/>
        </p:nvSpPr>
        <p:spPr>
          <a:xfrm>
            <a:off x="6678678" y="3496291"/>
            <a:ext cx="169193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One-off Sync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BDFAE-E596-AB43-B418-A3B3830A504E}"/>
              </a:ext>
            </a:extLst>
          </p:cNvPr>
          <p:cNvSpPr txBox="1"/>
          <p:nvPr/>
        </p:nvSpPr>
        <p:spPr>
          <a:xfrm>
            <a:off x="2637966" y="4661822"/>
            <a:ext cx="1724768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Less Network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Reliance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7BC0D-DB4C-CD46-B1C1-43003F882416}"/>
              </a:ext>
            </a:extLst>
          </p:cNvPr>
          <p:cNvSpPr txBox="1"/>
          <p:nvPr/>
        </p:nvSpPr>
        <p:spPr>
          <a:xfrm>
            <a:off x="9545442" y="1192069"/>
            <a:ext cx="171155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Periodic Sync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C6382-5147-7E4C-BFB5-AF44CB791099}"/>
              </a:ext>
            </a:extLst>
          </p:cNvPr>
          <p:cNvSpPr txBox="1"/>
          <p:nvPr/>
        </p:nvSpPr>
        <p:spPr>
          <a:xfrm>
            <a:off x="7955397" y="2278258"/>
            <a:ext cx="2211183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Push Notifications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157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Worker calling WinRT APIs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B70B38-F46F-F643-975E-1DC387D11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3841052"/>
          </a:xfrm>
        </p:spPr>
        <p:txBody>
          <a:bodyPr/>
          <a:lstStyle/>
          <a:p>
            <a:r>
              <a:rPr lang="en-US" sz="2400" dirty="0" err="1"/>
              <a:t>addEventListener</a:t>
            </a:r>
            <a:r>
              <a:rPr lang="en-US" sz="2400" dirty="0"/>
              <a:t>('fetch', function(</a:t>
            </a:r>
            <a:r>
              <a:rPr lang="en-US" sz="2400" dirty="0" err="1"/>
              <a:t>evt</a:t>
            </a:r>
            <a:r>
              <a:rPr lang="en-US" sz="2400" dirty="0"/>
              <a:t>) { 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evt.respondWith</a:t>
            </a:r>
            <a:r>
              <a:rPr lang="en-US" sz="2400" dirty="0"/>
              <a:t>(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fromCache</a:t>
            </a:r>
            <a:r>
              <a:rPr lang="en-US" sz="2400" dirty="0"/>
              <a:t>(</a:t>
            </a:r>
            <a:r>
              <a:rPr lang="en-US" sz="2400" dirty="0" err="1"/>
              <a:t>evt.request</a:t>
            </a:r>
            <a:r>
              <a:rPr lang="en-US" sz="2400" dirty="0"/>
              <a:t>)</a:t>
            </a:r>
          </a:p>
          <a:p>
            <a:r>
              <a:rPr lang="en-US" sz="2400" dirty="0"/>
              <a:t>      .catch(</a:t>
            </a:r>
            <a:r>
              <a:rPr lang="en-US" sz="2400" dirty="0" err="1"/>
              <a:t>fromServer</a:t>
            </a:r>
            <a:r>
              <a:rPr lang="en-US" sz="2400" dirty="0"/>
              <a:t>(</a:t>
            </a:r>
            <a:r>
              <a:rPr lang="en-US" sz="2400" dirty="0" err="1"/>
              <a:t>evt.request</a:t>
            </a:r>
            <a:r>
              <a:rPr lang="en-US" sz="2400" dirty="0"/>
              <a:t>))); </a:t>
            </a:r>
          </a:p>
          <a:p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2400" dirty="0" err="1">
                <a:solidFill>
                  <a:srgbClr val="BAD80A"/>
                </a:solidFill>
              </a:rPr>
              <a:t>evt.waitUntil</a:t>
            </a:r>
            <a:r>
              <a:rPr lang="en-US" sz="2400" dirty="0">
                <a:solidFill>
                  <a:srgbClr val="BAD80A"/>
                </a:solidFill>
              </a:rPr>
              <a:t>(function(</a:t>
            </a:r>
            <a:r>
              <a:rPr lang="en-US" sz="2400" dirty="0" err="1">
                <a:solidFill>
                  <a:srgbClr val="BAD80A"/>
                </a:solidFill>
              </a:rPr>
              <a:t>evt.request</a:t>
            </a:r>
            <a:r>
              <a:rPr lang="en-US" sz="2400" dirty="0">
                <a:solidFill>
                  <a:srgbClr val="BAD80A"/>
                </a:solidFill>
              </a:rPr>
              <a:t>){</a:t>
            </a:r>
          </a:p>
          <a:p>
            <a:r>
              <a:rPr lang="en-US" sz="2400" dirty="0" err="1">
                <a:solidFill>
                  <a:srgbClr val="00BCF2"/>
                </a:solidFill>
              </a:rPr>
              <a:t>Windows.Storage.AccessCache.StorageApplicationPermissions</a:t>
            </a:r>
            <a:endParaRPr lang="en-US" sz="2400" dirty="0">
              <a:solidFill>
                <a:srgbClr val="00BCF2"/>
              </a:solidFill>
            </a:endParaRPr>
          </a:p>
          <a:p>
            <a:r>
              <a:rPr lang="en-US" sz="2400" dirty="0">
                <a:solidFill>
                  <a:srgbClr val="BAD80A"/>
                </a:solidFill>
              </a:rPr>
              <a:t>.</a:t>
            </a:r>
            <a:r>
              <a:rPr lang="en-US" sz="2400" dirty="0" err="1">
                <a:solidFill>
                  <a:srgbClr val="BAD80A"/>
                </a:solidFill>
              </a:rPr>
              <a:t>futureAccessList.add</a:t>
            </a:r>
            <a:r>
              <a:rPr lang="en-US" sz="2400" dirty="0">
                <a:solidFill>
                  <a:srgbClr val="BAD80A"/>
                </a:solidFill>
              </a:rPr>
              <a:t>(</a:t>
            </a:r>
            <a:r>
              <a:rPr lang="en-US" sz="2400" dirty="0" err="1">
                <a:solidFill>
                  <a:srgbClr val="BAD80A"/>
                </a:solidFill>
              </a:rPr>
              <a:t>evt.request</a:t>
            </a:r>
            <a:r>
              <a:rPr lang="en-US" sz="2400" dirty="0">
                <a:solidFill>
                  <a:srgbClr val="BAD80A"/>
                </a:solidFill>
              </a:rPr>
              <a:t>);</a:t>
            </a:r>
          </a:p>
          <a:p>
            <a:r>
              <a:rPr lang="en-US" sz="2400" dirty="0">
                <a:solidFill>
                  <a:srgbClr val="BAD80A"/>
                </a:solidFill>
              </a:rPr>
              <a:t>	});</a:t>
            </a:r>
          </a:p>
          <a:p>
            <a:r>
              <a:rPr lang="en-US" sz="2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3168837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A24FD-0DD1-4802-8BD6-AD635486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Shared cookies / cache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1DEF6F-81E6-0043-BAC4-2D84AE7F6403}"/>
              </a:ext>
            </a:extLst>
          </p:cNvPr>
          <p:cNvGrpSpPr/>
          <p:nvPr/>
        </p:nvGrpSpPr>
        <p:grpSpPr>
          <a:xfrm>
            <a:off x="2914304" y="2723972"/>
            <a:ext cx="6363393" cy="2051764"/>
            <a:chOff x="744015" y="2060278"/>
            <a:chExt cx="6363393" cy="20517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C72619-FBFA-C24B-B6A5-EBE3DDFDE99B}"/>
                </a:ext>
              </a:extLst>
            </p:cNvPr>
            <p:cNvGrpSpPr/>
            <p:nvPr/>
          </p:nvGrpSpPr>
          <p:grpSpPr>
            <a:xfrm>
              <a:off x="744015" y="2060278"/>
              <a:ext cx="2573869" cy="2051764"/>
              <a:chOff x="744015" y="2060278"/>
              <a:chExt cx="2573869" cy="205176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0A875E6-4233-6B42-A392-40F729429FCA}"/>
                  </a:ext>
                </a:extLst>
              </p:cNvPr>
              <p:cNvGrpSpPr/>
              <p:nvPr/>
            </p:nvGrpSpPr>
            <p:grpSpPr>
              <a:xfrm>
                <a:off x="744015" y="2060278"/>
                <a:ext cx="2573869" cy="2051764"/>
                <a:chOff x="744015" y="2058900"/>
                <a:chExt cx="2573869" cy="2051764"/>
              </a:xfrm>
            </p:grpSpPr>
            <p:sp>
              <p:nvSpPr>
                <p:cNvPr id="42" name="Browser" title="Icon of a browser window">
                  <a:extLst>
                    <a:ext uri="{FF2B5EF4-FFF2-40B4-BE49-F238E27FC236}">
                      <a16:creationId xmlns:a16="http://schemas.microsoft.com/office/drawing/2014/main" id="{B0ACE22B-F162-5145-8715-DB10A9FFB50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54189" y="2058900"/>
                  <a:ext cx="2563695" cy="2051764"/>
                </a:xfrm>
                <a:custGeom>
                  <a:avLst/>
                  <a:gdLst>
                    <a:gd name="T0" fmla="*/ 3750 w 3750"/>
                    <a:gd name="T1" fmla="*/ 3000 h 3000"/>
                    <a:gd name="T2" fmla="*/ 0 w 3750"/>
                    <a:gd name="T3" fmla="*/ 3000 h 3000"/>
                    <a:gd name="T4" fmla="*/ 0 w 3750"/>
                    <a:gd name="T5" fmla="*/ 0 h 3000"/>
                    <a:gd name="T6" fmla="*/ 3750 w 3750"/>
                    <a:gd name="T7" fmla="*/ 0 h 3000"/>
                    <a:gd name="T8" fmla="*/ 3750 w 3750"/>
                    <a:gd name="T9" fmla="*/ 3000 h 3000"/>
                    <a:gd name="T10" fmla="*/ 0 w 3750"/>
                    <a:gd name="T11" fmla="*/ 750 h 3000"/>
                    <a:gd name="T12" fmla="*/ 3750 w 3750"/>
                    <a:gd name="T13" fmla="*/ 750 h 3000"/>
                    <a:gd name="T14" fmla="*/ 3335 w 3750"/>
                    <a:gd name="T15" fmla="*/ 375 h 3000"/>
                    <a:gd name="T16" fmla="*/ 3375 w 3750"/>
                    <a:gd name="T17" fmla="*/ 415 h 3000"/>
                    <a:gd name="T18" fmla="*/ 3414 w 3750"/>
                    <a:gd name="T19" fmla="*/ 375 h 3000"/>
                    <a:gd name="T20" fmla="*/ 3375 w 3750"/>
                    <a:gd name="T21" fmla="*/ 336 h 3000"/>
                    <a:gd name="T22" fmla="*/ 3335 w 3750"/>
                    <a:gd name="T23" fmla="*/ 375 h 3000"/>
                    <a:gd name="T24" fmla="*/ 2886 w 3750"/>
                    <a:gd name="T25" fmla="*/ 375 h 3000"/>
                    <a:gd name="T26" fmla="*/ 2925 w 3750"/>
                    <a:gd name="T27" fmla="*/ 415 h 3000"/>
                    <a:gd name="T28" fmla="*/ 2965 w 3750"/>
                    <a:gd name="T29" fmla="*/ 375 h 3000"/>
                    <a:gd name="T30" fmla="*/ 2925 w 3750"/>
                    <a:gd name="T31" fmla="*/ 336 h 3000"/>
                    <a:gd name="T32" fmla="*/ 2886 w 3750"/>
                    <a:gd name="T33" fmla="*/ 375 h 3000"/>
                    <a:gd name="T34" fmla="*/ 2437 w 3750"/>
                    <a:gd name="T35" fmla="*/ 375 h 3000"/>
                    <a:gd name="T36" fmla="*/ 2476 w 3750"/>
                    <a:gd name="T37" fmla="*/ 415 h 3000"/>
                    <a:gd name="T38" fmla="*/ 2516 w 3750"/>
                    <a:gd name="T39" fmla="*/ 375 h 3000"/>
                    <a:gd name="T40" fmla="*/ 2476 w 3750"/>
                    <a:gd name="T41" fmla="*/ 336 h 3000"/>
                    <a:gd name="T42" fmla="*/ 2437 w 3750"/>
                    <a:gd name="T43" fmla="*/ 375 h 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750" h="3000">
                      <a:moveTo>
                        <a:pt x="3750" y="3000"/>
                      </a:moveTo>
                      <a:cubicBezTo>
                        <a:pt x="0" y="3000"/>
                        <a:pt x="0" y="3000"/>
                        <a:pt x="0" y="300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50" y="0"/>
                        <a:pt x="3750" y="0"/>
                        <a:pt x="3750" y="0"/>
                      </a:cubicBezTo>
                      <a:lnTo>
                        <a:pt x="3750" y="3000"/>
                      </a:lnTo>
                      <a:close/>
                      <a:moveTo>
                        <a:pt x="0" y="750"/>
                      </a:moveTo>
                      <a:cubicBezTo>
                        <a:pt x="3750" y="750"/>
                        <a:pt x="3750" y="750"/>
                        <a:pt x="3750" y="750"/>
                      </a:cubicBezTo>
                      <a:moveTo>
                        <a:pt x="3335" y="375"/>
                      </a:moveTo>
                      <a:cubicBezTo>
                        <a:pt x="3335" y="397"/>
                        <a:pt x="3353" y="415"/>
                        <a:pt x="3375" y="415"/>
                      </a:cubicBezTo>
                      <a:cubicBezTo>
                        <a:pt x="3397" y="415"/>
                        <a:pt x="3414" y="397"/>
                        <a:pt x="3414" y="375"/>
                      </a:cubicBezTo>
                      <a:cubicBezTo>
                        <a:pt x="3414" y="353"/>
                        <a:pt x="3397" y="336"/>
                        <a:pt x="3375" y="336"/>
                      </a:cubicBezTo>
                      <a:cubicBezTo>
                        <a:pt x="3353" y="336"/>
                        <a:pt x="3335" y="353"/>
                        <a:pt x="3335" y="375"/>
                      </a:cubicBezTo>
                      <a:close/>
                      <a:moveTo>
                        <a:pt x="2886" y="375"/>
                      </a:moveTo>
                      <a:cubicBezTo>
                        <a:pt x="2886" y="397"/>
                        <a:pt x="2904" y="415"/>
                        <a:pt x="2925" y="415"/>
                      </a:cubicBezTo>
                      <a:cubicBezTo>
                        <a:pt x="2947" y="415"/>
                        <a:pt x="2965" y="397"/>
                        <a:pt x="2965" y="375"/>
                      </a:cubicBezTo>
                      <a:cubicBezTo>
                        <a:pt x="2965" y="353"/>
                        <a:pt x="2947" y="336"/>
                        <a:pt x="2925" y="336"/>
                      </a:cubicBezTo>
                      <a:cubicBezTo>
                        <a:pt x="2904" y="336"/>
                        <a:pt x="2886" y="353"/>
                        <a:pt x="2886" y="375"/>
                      </a:cubicBezTo>
                      <a:close/>
                      <a:moveTo>
                        <a:pt x="2437" y="375"/>
                      </a:moveTo>
                      <a:cubicBezTo>
                        <a:pt x="2437" y="397"/>
                        <a:pt x="2454" y="415"/>
                        <a:pt x="2476" y="415"/>
                      </a:cubicBezTo>
                      <a:cubicBezTo>
                        <a:pt x="2498" y="415"/>
                        <a:pt x="2516" y="397"/>
                        <a:pt x="2516" y="375"/>
                      </a:cubicBezTo>
                      <a:cubicBezTo>
                        <a:pt x="2516" y="353"/>
                        <a:pt x="2498" y="336"/>
                        <a:pt x="2476" y="336"/>
                      </a:cubicBezTo>
                      <a:cubicBezTo>
                        <a:pt x="2454" y="336"/>
                        <a:pt x="2437" y="353"/>
                        <a:pt x="2437" y="375"/>
                      </a:cubicBezTo>
                      <a:close/>
                    </a:path>
                  </a:pathLst>
                </a:custGeom>
                <a:noFill/>
                <a:ln w="76200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738DA08-D46A-EE4B-A8C6-8BCB92C09B2A}"/>
                    </a:ext>
                  </a:extLst>
                </p:cNvPr>
                <p:cNvCxnSpPr/>
                <p:nvPr/>
              </p:nvCxnSpPr>
              <p:spPr>
                <a:xfrm>
                  <a:off x="744015" y="3084782"/>
                  <a:ext cx="2573869" cy="0"/>
                </a:xfrm>
                <a:prstGeom prst="line">
                  <a:avLst/>
                </a:prstGeom>
                <a:ln w="7620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8E92B03-FEF1-1041-B7B4-6C32A79E9D0D}"/>
                  </a:ext>
                </a:extLst>
              </p:cNvPr>
              <p:cNvGrpSpPr/>
              <p:nvPr/>
            </p:nvGrpSpPr>
            <p:grpSpPr>
              <a:xfrm>
                <a:off x="861046" y="2674327"/>
                <a:ext cx="1925170" cy="310504"/>
                <a:chOff x="861045" y="2660880"/>
                <a:chExt cx="2103127" cy="339206"/>
              </a:xfrm>
            </p:grpSpPr>
            <p:sp>
              <p:nvSpPr>
                <p:cNvPr id="37" name="PageRight_E760" title="Icon of a chevron bracket in a circle pointed left">
                  <a:extLst>
                    <a:ext uri="{FF2B5EF4-FFF2-40B4-BE49-F238E27FC236}">
                      <a16:creationId xmlns:a16="http://schemas.microsoft.com/office/drawing/2014/main" id="{AB93155C-CE08-E441-B981-A60AEFC5138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61045" y="2660880"/>
                  <a:ext cx="338957" cy="339206"/>
                </a:xfrm>
                <a:custGeom>
                  <a:avLst/>
                  <a:gdLst>
                    <a:gd name="T0" fmla="*/ 3225 w 3225"/>
                    <a:gd name="T1" fmla="*/ 1612 h 3225"/>
                    <a:gd name="T2" fmla="*/ 1613 w 3225"/>
                    <a:gd name="T3" fmla="*/ 3225 h 3225"/>
                    <a:gd name="T4" fmla="*/ 0 w 3225"/>
                    <a:gd name="T5" fmla="*/ 1612 h 3225"/>
                    <a:gd name="T6" fmla="*/ 1613 w 3225"/>
                    <a:gd name="T7" fmla="*/ 0 h 3225"/>
                    <a:gd name="T8" fmla="*/ 3225 w 3225"/>
                    <a:gd name="T9" fmla="*/ 1612 h 3225"/>
                    <a:gd name="T10" fmla="*/ 1872 w 3225"/>
                    <a:gd name="T11" fmla="*/ 811 h 3225"/>
                    <a:gd name="T12" fmla="*/ 1061 w 3225"/>
                    <a:gd name="T13" fmla="*/ 1622 h 3225"/>
                    <a:gd name="T14" fmla="*/ 1872 w 3225"/>
                    <a:gd name="T15" fmla="*/ 2433 h 3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25" h="3225">
                      <a:moveTo>
                        <a:pt x="3225" y="1612"/>
                      </a:moveTo>
                      <a:cubicBezTo>
                        <a:pt x="3225" y="2503"/>
                        <a:pt x="2503" y="3225"/>
                        <a:pt x="1613" y="3225"/>
                      </a:cubicBezTo>
                      <a:cubicBezTo>
                        <a:pt x="722" y="3225"/>
                        <a:pt x="0" y="2503"/>
                        <a:pt x="0" y="1612"/>
                      </a:cubicBezTo>
                      <a:cubicBezTo>
                        <a:pt x="0" y="722"/>
                        <a:pt x="722" y="0"/>
                        <a:pt x="1613" y="0"/>
                      </a:cubicBezTo>
                      <a:cubicBezTo>
                        <a:pt x="2503" y="0"/>
                        <a:pt x="3225" y="722"/>
                        <a:pt x="3225" y="1612"/>
                      </a:cubicBezTo>
                      <a:close/>
                      <a:moveTo>
                        <a:pt x="1872" y="811"/>
                      </a:moveTo>
                      <a:cubicBezTo>
                        <a:pt x="1061" y="1622"/>
                        <a:pt x="1061" y="1622"/>
                        <a:pt x="1061" y="1622"/>
                      </a:cubicBezTo>
                      <a:cubicBezTo>
                        <a:pt x="1872" y="2433"/>
                        <a:pt x="1872" y="2433"/>
                        <a:pt x="1872" y="2433"/>
                      </a:cubicBez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38" name="PageRight_E760" title="Icon of a chevron bracket in a circle pointed left">
                  <a:extLst>
                    <a:ext uri="{FF2B5EF4-FFF2-40B4-BE49-F238E27FC236}">
                      <a16:creationId xmlns:a16="http://schemas.microsoft.com/office/drawing/2014/main" id="{9BF82F24-1C4A-6543-9900-B0FEDAB0B02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flipH="1">
                  <a:off x="1242990" y="2660880"/>
                  <a:ext cx="338957" cy="339206"/>
                </a:xfrm>
                <a:custGeom>
                  <a:avLst/>
                  <a:gdLst>
                    <a:gd name="T0" fmla="*/ 3225 w 3225"/>
                    <a:gd name="T1" fmla="*/ 1612 h 3225"/>
                    <a:gd name="T2" fmla="*/ 1613 w 3225"/>
                    <a:gd name="T3" fmla="*/ 3225 h 3225"/>
                    <a:gd name="T4" fmla="*/ 0 w 3225"/>
                    <a:gd name="T5" fmla="*/ 1612 h 3225"/>
                    <a:gd name="T6" fmla="*/ 1613 w 3225"/>
                    <a:gd name="T7" fmla="*/ 0 h 3225"/>
                    <a:gd name="T8" fmla="*/ 3225 w 3225"/>
                    <a:gd name="T9" fmla="*/ 1612 h 3225"/>
                    <a:gd name="T10" fmla="*/ 1872 w 3225"/>
                    <a:gd name="T11" fmla="*/ 811 h 3225"/>
                    <a:gd name="T12" fmla="*/ 1061 w 3225"/>
                    <a:gd name="T13" fmla="*/ 1622 h 3225"/>
                    <a:gd name="T14" fmla="*/ 1872 w 3225"/>
                    <a:gd name="T15" fmla="*/ 2433 h 3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25" h="3225">
                      <a:moveTo>
                        <a:pt x="3225" y="1612"/>
                      </a:moveTo>
                      <a:cubicBezTo>
                        <a:pt x="3225" y="2503"/>
                        <a:pt x="2503" y="3225"/>
                        <a:pt x="1613" y="3225"/>
                      </a:cubicBezTo>
                      <a:cubicBezTo>
                        <a:pt x="722" y="3225"/>
                        <a:pt x="0" y="2503"/>
                        <a:pt x="0" y="1612"/>
                      </a:cubicBezTo>
                      <a:cubicBezTo>
                        <a:pt x="0" y="722"/>
                        <a:pt x="722" y="0"/>
                        <a:pt x="1613" y="0"/>
                      </a:cubicBezTo>
                      <a:cubicBezTo>
                        <a:pt x="2503" y="0"/>
                        <a:pt x="3225" y="722"/>
                        <a:pt x="3225" y="1612"/>
                      </a:cubicBezTo>
                      <a:close/>
                      <a:moveTo>
                        <a:pt x="1872" y="811"/>
                      </a:moveTo>
                      <a:cubicBezTo>
                        <a:pt x="1061" y="1622"/>
                        <a:pt x="1061" y="1622"/>
                        <a:pt x="1061" y="1622"/>
                      </a:cubicBezTo>
                      <a:cubicBezTo>
                        <a:pt x="1872" y="2433"/>
                        <a:pt x="1872" y="2433"/>
                        <a:pt x="1872" y="2433"/>
                      </a:cubicBez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39" name="arrow_12" title="Icon of a circle made of a curved arrow pointing clockwise">
                  <a:extLst>
                    <a:ext uri="{FF2B5EF4-FFF2-40B4-BE49-F238E27FC236}">
                      <a16:creationId xmlns:a16="http://schemas.microsoft.com/office/drawing/2014/main" id="{FF9D3373-95D5-7B4B-A3C1-40FF81B6415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633784" y="2660880"/>
                  <a:ext cx="345004" cy="339206"/>
                </a:xfrm>
                <a:custGeom>
                  <a:avLst/>
                  <a:gdLst>
                    <a:gd name="T0" fmla="*/ 209 w 328"/>
                    <a:gd name="T1" fmla="*/ 0 h 321"/>
                    <a:gd name="T2" fmla="*/ 328 w 328"/>
                    <a:gd name="T3" fmla="*/ 157 h 321"/>
                    <a:gd name="T4" fmla="*/ 164 w 328"/>
                    <a:gd name="T5" fmla="*/ 321 h 321"/>
                    <a:gd name="T6" fmla="*/ 0 w 328"/>
                    <a:gd name="T7" fmla="*/ 157 h 321"/>
                    <a:gd name="T8" fmla="*/ 110 w 328"/>
                    <a:gd name="T9" fmla="*/ 2 h 321"/>
                    <a:gd name="T10" fmla="*/ 110 w 328"/>
                    <a:gd name="T11" fmla="*/ 77 h 321"/>
                    <a:gd name="T12" fmla="*/ 110 w 328"/>
                    <a:gd name="T13" fmla="*/ 2 h 321"/>
                    <a:gd name="T14" fmla="*/ 36 w 328"/>
                    <a:gd name="T15" fmla="*/ 2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8" h="321">
                      <a:moveTo>
                        <a:pt x="209" y="0"/>
                      </a:moveTo>
                      <a:cubicBezTo>
                        <a:pt x="278" y="19"/>
                        <a:pt x="328" y="82"/>
                        <a:pt x="328" y="157"/>
                      </a:cubicBezTo>
                      <a:cubicBezTo>
                        <a:pt x="328" y="248"/>
                        <a:pt x="254" y="321"/>
                        <a:pt x="164" y="321"/>
                      </a:cubicBezTo>
                      <a:cubicBezTo>
                        <a:pt x="73" y="321"/>
                        <a:pt x="0" y="248"/>
                        <a:pt x="0" y="157"/>
                      </a:cubicBezTo>
                      <a:cubicBezTo>
                        <a:pt x="0" y="85"/>
                        <a:pt x="46" y="24"/>
                        <a:pt x="110" y="2"/>
                      </a:cubicBezTo>
                      <a:moveTo>
                        <a:pt x="110" y="77"/>
                      </a:move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36" y="2"/>
                        <a:pt x="36" y="2"/>
                        <a:pt x="36" y="2"/>
                      </a:cubicBez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40" name="Share_E72D" title="Icon of a square with an arrow pointing out of it">
                  <a:extLst>
                    <a:ext uri="{FF2B5EF4-FFF2-40B4-BE49-F238E27FC236}">
                      <a16:creationId xmlns:a16="http://schemas.microsoft.com/office/drawing/2014/main" id="{D0BE2CC7-8A70-254E-BFF2-0FDA66C5685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065203" y="2660880"/>
                  <a:ext cx="394032" cy="339206"/>
                </a:xfrm>
                <a:custGeom>
                  <a:avLst/>
                  <a:gdLst>
                    <a:gd name="T0" fmla="*/ 748 w 3574"/>
                    <a:gd name="T1" fmla="*/ 2166 h 3075"/>
                    <a:gd name="T2" fmla="*/ 876 w 3574"/>
                    <a:gd name="T3" fmla="*/ 1568 h 3075"/>
                    <a:gd name="T4" fmla="*/ 1224 w 3574"/>
                    <a:gd name="T5" fmla="*/ 1051 h 3075"/>
                    <a:gd name="T6" fmla="*/ 1741 w 3574"/>
                    <a:gd name="T7" fmla="*/ 703 h 3075"/>
                    <a:gd name="T8" fmla="*/ 2374 w 3574"/>
                    <a:gd name="T9" fmla="*/ 575 h 3075"/>
                    <a:gd name="T10" fmla="*/ 2498 w 3574"/>
                    <a:gd name="T11" fmla="*/ 575 h 3075"/>
                    <a:gd name="T12" fmla="*/ 2498 w 3574"/>
                    <a:gd name="T13" fmla="*/ 0 h 3075"/>
                    <a:gd name="T14" fmla="*/ 3574 w 3574"/>
                    <a:gd name="T15" fmla="*/ 1076 h 3075"/>
                    <a:gd name="T16" fmla="*/ 2498 w 3574"/>
                    <a:gd name="T17" fmla="*/ 2152 h 3075"/>
                    <a:gd name="T18" fmla="*/ 2498 w 3574"/>
                    <a:gd name="T19" fmla="*/ 1577 h 3075"/>
                    <a:gd name="T20" fmla="*/ 2374 w 3574"/>
                    <a:gd name="T21" fmla="*/ 1577 h 3075"/>
                    <a:gd name="T22" fmla="*/ 748 w 3574"/>
                    <a:gd name="T23" fmla="*/ 2166 h 3075"/>
                    <a:gd name="T24" fmla="*/ 0 w 3574"/>
                    <a:gd name="T25" fmla="*/ 825 h 3075"/>
                    <a:gd name="T26" fmla="*/ 0 w 3574"/>
                    <a:gd name="T27" fmla="*/ 3075 h 3075"/>
                    <a:gd name="T28" fmla="*/ 2748 w 3574"/>
                    <a:gd name="T29" fmla="*/ 3075 h 3075"/>
                    <a:gd name="T30" fmla="*/ 2748 w 3574"/>
                    <a:gd name="T31" fmla="*/ 2752 h 30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74" h="3075">
                      <a:moveTo>
                        <a:pt x="748" y="2166"/>
                      </a:moveTo>
                      <a:cubicBezTo>
                        <a:pt x="753" y="1959"/>
                        <a:pt x="795" y="1758"/>
                        <a:pt x="876" y="1568"/>
                      </a:cubicBezTo>
                      <a:cubicBezTo>
                        <a:pt x="957" y="1374"/>
                        <a:pt x="1075" y="1200"/>
                        <a:pt x="1224" y="1051"/>
                      </a:cubicBezTo>
                      <a:cubicBezTo>
                        <a:pt x="1373" y="902"/>
                        <a:pt x="1547" y="784"/>
                        <a:pt x="1741" y="703"/>
                      </a:cubicBezTo>
                      <a:cubicBezTo>
                        <a:pt x="1941" y="618"/>
                        <a:pt x="2154" y="575"/>
                        <a:pt x="2374" y="575"/>
                      </a:cubicBezTo>
                      <a:cubicBezTo>
                        <a:pt x="2498" y="575"/>
                        <a:pt x="2498" y="575"/>
                        <a:pt x="2498" y="575"/>
                      </a:cubicBezTo>
                      <a:cubicBezTo>
                        <a:pt x="2498" y="0"/>
                        <a:pt x="2498" y="0"/>
                        <a:pt x="2498" y="0"/>
                      </a:cubicBezTo>
                      <a:cubicBezTo>
                        <a:pt x="3574" y="1076"/>
                        <a:pt x="3574" y="1076"/>
                        <a:pt x="3574" y="1076"/>
                      </a:cubicBezTo>
                      <a:cubicBezTo>
                        <a:pt x="2498" y="2152"/>
                        <a:pt x="2498" y="2152"/>
                        <a:pt x="2498" y="2152"/>
                      </a:cubicBezTo>
                      <a:cubicBezTo>
                        <a:pt x="2498" y="1577"/>
                        <a:pt x="2498" y="1577"/>
                        <a:pt x="2498" y="1577"/>
                      </a:cubicBezTo>
                      <a:cubicBezTo>
                        <a:pt x="2374" y="1577"/>
                        <a:pt x="2374" y="1577"/>
                        <a:pt x="2374" y="1577"/>
                      </a:cubicBezTo>
                      <a:cubicBezTo>
                        <a:pt x="1775" y="1577"/>
                        <a:pt x="1208" y="1784"/>
                        <a:pt x="748" y="2166"/>
                      </a:cubicBezTo>
                      <a:close/>
                      <a:moveTo>
                        <a:pt x="0" y="825"/>
                      </a:moveTo>
                      <a:cubicBezTo>
                        <a:pt x="0" y="3075"/>
                        <a:pt x="0" y="3075"/>
                        <a:pt x="0" y="3075"/>
                      </a:cubicBezTo>
                      <a:cubicBezTo>
                        <a:pt x="2748" y="3075"/>
                        <a:pt x="2748" y="3075"/>
                        <a:pt x="2748" y="3075"/>
                      </a:cubicBezTo>
                      <a:cubicBezTo>
                        <a:pt x="2748" y="2752"/>
                        <a:pt x="2748" y="2752"/>
                        <a:pt x="2748" y="2752"/>
                      </a:cubicBez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41" name="arrow_24" title="Icon of an arrow pointing out of a box">
                  <a:extLst>
                    <a:ext uri="{FF2B5EF4-FFF2-40B4-BE49-F238E27FC236}">
                      <a16:creationId xmlns:a16="http://schemas.microsoft.com/office/drawing/2014/main" id="{C4DAA215-78AC-4248-BFE8-09F9AA5FBDF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520019" y="2660880"/>
                  <a:ext cx="444153" cy="339206"/>
                </a:xfrm>
                <a:custGeom>
                  <a:avLst/>
                  <a:gdLst>
                    <a:gd name="T0" fmla="*/ 55 w 237"/>
                    <a:gd name="T1" fmla="*/ 91 h 181"/>
                    <a:gd name="T2" fmla="*/ 237 w 237"/>
                    <a:gd name="T3" fmla="*/ 91 h 181"/>
                    <a:gd name="T4" fmla="*/ 201 w 237"/>
                    <a:gd name="T5" fmla="*/ 134 h 181"/>
                    <a:gd name="T6" fmla="*/ 237 w 237"/>
                    <a:gd name="T7" fmla="*/ 91 h 181"/>
                    <a:gd name="T8" fmla="*/ 201 w 237"/>
                    <a:gd name="T9" fmla="*/ 47 h 181"/>
                    <a:gd name="T10" fmla="*/ 0 w 237"/>
                    <a:gd name="T11" fmla="*/ 0 h 181"/>
                    <a:gd name="T12" fmla="*/ 0 w 237"/>
                    <a:gd name="T13" fmla="*/ 181 h 181"/>
                    <a:gd name="T14" fmla="*/ 149 w 237"/>
                    <a:gd name="T15" fmla="*/ 181 h 181"/>
                    <a:gd name="T16" fmla="*/ 149 w 237"/>
                    <a:gd name="T17" fmla="*/ 0 h 181"/>
                    <a:gd name="T18" fmla="*/ 0 w 237"/>
                    <a:gd name="T19" fmla="*/ 0 h 181"/>
                    <a:gd name="T20" fmla="*/ 0 w 237"/>
                    <a:gd name="T21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7" h="181">
                      <a:moveTo>
                        <a:pt x="55" y="91"/>
                      </a:moveTo>
                      <a:lnTo>
                        <a:pt x="237" y="91"/>
                      </a:lnTo>
                      <a:moveTo>
                        <a:pt x="201" y="134"/>
                      </a:moveTo>
                      <a:lnTo>
                        <a:pt x="237" y="91"/>
                      </a:lnTo>
                      <a:lnTo>
                        <a:pt x="201" y="47"/>
                      </a:lnTo>
                      <a:moveTo>
                        <a:pt x="0" y="0"/>
                      </a:moveTo>
                      <a:lnTo>
                        <a:pt x="0" y="181"/>
                      </a:lnTo>
                      <a:lnTo>
                        <a:pt x="149" y="181"/>
                      </a:lnTo>
                      <a:lnTo>
                        <a:pt x="14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912EE22-6869-1845-8919-CCF424D187B1}"/>
                </a:ext>
              </a:extLst>
            </p:cNvPr>
            <p:cNvGrpSpPr/>
            <p:nvPr/>
          </p:nvGrpSpPr>
          <p:grpSpPr>
            <a:xfrm>
              <a:off x="4533539" y="2060278"/>
              <a:ext cx="2573869" cy="2051764"/>
              <a:chOff x="4506517" y="2034762"/>
              <a:chExt cx="2573869" cy="2051764"/>
            </a:xfrm>
          </p:grpSpPr>
          <p:sp>
            <p:nvSpPr>
              <p:cNvPr id="47" name="Browser" title="Icon of a browser window">
                <a:extLst>
                  <a:ext uri="{FF2B5EF4-FFF2-40B4-BE49-F238E27FC236}">
                    <a16:creationId xmlns:a16="http://schemas.microsoft.com/office/drawing/2014/main" id="{3C65D897-6E8A-DE48-94C5-C3A3CFD81E0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516691" y="2034762"/>
                <a:ext cx="2563695" cy="2051764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76200" cap="sq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0137EF2-1982-7345-830D-EDA95B853AB0}"/>
                  </a:ext>
                </a:extLst>
              </p:cNvPr>
              <p:cNvCxnSpPr/>
              <p:nvPr/>
            </p:nvCxnSpPr>
            <p:spPr>
              <a:xfrm>
                <a:off x="4506517" y="3060644"/>
                <a:ext cx="2573869" cy="0"/>
              </a:xfrm>
              <a:prstGeom prst="line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3AF4FE-0FCE-6248-9ADA-58978442F7A7}"/>
              </a:ext>
            </a:extLst>
          </p:cNvPr>
          <p:cNvGrpSpPr/>
          <p:nvPr/>
        </p:nvGrpSpPr>
        <p:grpSpPr>
          <a:xfrm>
            <a:off x="4448877" y="1354219"/>
            <a:ext cx="3016590" cy="1229462"/>
            <a:chOff x="4448877" y="1354219"/>
            <a:chExt cx="3016590" cy="122946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0A6A7D-86BD-DA45-B00E-D6EC052409C3}"/>
                </a:ext>
              </a:extLst>
            </p:cNvPr>
            <p:cNvGrpSpPr/>
            <p:nvPr/>
          </p:nvGrpSpPr>
          <p:grpSpPr>
            <a:xfrm>
              <a:off x="5531892" y="1354219"/>
              <a:ext cx="1182110" cy="428884"/>
              <a:chOff x="5618884" y="1324821"/>
              <a:chExt cx="1008126" cy="365760"/>
            </a:xfrm>
          </p:grpSpPr>
          <p:sp>
            <p:nvSpPr>
              <p:cNvPr id="16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C3A6F577-EC2D-42AD-9CC5-02B3B2A850B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1888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5A0442DC-7F0F-421B-B5C5-F12D5F46F39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64519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FDC89714-61F3-446B-84EF-829BEA6128F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1015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BE01A5-9A55-AC45-87DF-F50E8E41E79C}"/>
                </a:ext>
              </a:extLst>
            </p:cNvPr>
            <p:cNvGrpSpPr/>
            <p:nvPr/>
          </p:nvGrpSpPr>
          <p:grpSpPr>
            <a:xfrm rot="18900000">
              <a:off x="7196024" y="1629620"/>
              <a:ext cx="269443" cy="954061"/>
              <a:chOff x="8840807" y="852328"/>
              <a:chExt cx="269443" cy="954061"/>
            </a:xfrm>
          </p:grpSpPr>
          <p:sp>
            <p:nvSpPr>
              <p:cNvPr id="57" name="Line 2">
                <a:extLst>
                  <a:ext uri="{FF2B5EF4-FFF2-40B4-BE49-F238E27FC236}">
                    <a16:creationId xmlns:a16="http://schemas.microsoft.com/office/drawing/2014/main" id="{9B15FBF3-B8B0-074A-8716-6F54C1E9E4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8526184" y="1301673"/>
                <a:ext cx="898689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3">
                <a:extLst>
                  <a:ext uri="{FF2B5EF4-FFF2-40B4-BE49-F238E27FC236}">
                    <a16:creationId xmlns:a16="http://schemas.microsoft.com/office/drawing/2014/main" id="{216E03A9-F243-3B42-A50C-BC335CB74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909105" y="784031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3">
                <a:extLst>
                  <a:ext uri="{FF2B5EF4-FFF2-40B4-BE49-F238E27FC236}">
                    <a16:creationId xmlns:a16="http://schemas.microsoft.com/office/drawing/2014/main" id="{ADC5A67E-7CEC-5644-B210-E8A848C2C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09105" y="1605244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65CE0B1-5D15-6548-B716-CFD3251FAC88}"/>
                </a:ext>
              </a:extLst>
            </p:cNvPr>
            <p:cNvGrpSpPr/>
            <p:nvPr/>
          </p:nvGrpSpPr>
          <p:grpSpPr>
            <a:xfrm rot="2700000">
              <a:off x="4791186" y="1629623"/>
              <a:ext cx="269443" cy="954061"/>
              <a:chOff x="8840807" y="852328"/>
              <a:chExt cx="269443" cy="954061"/>
            </a:xfrm>
          </p:grpSpPr>
          <p:sp>
            <p:nvSpPr>
              <p:cNvPr id="61" name="Line 2">
                <a:extLst>
                  <a:ext uri="{FF2B5EF4-FFF2-40B4-BE49-F238E27FC236}">
                    <a16:creationId xmlns:a16="http://schemas.microsoft.com/office/drawing/2014/main" id="{16564EFC-9C13-4245-B1E4-4DA180001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8526184" y="1301673"/>
                <a:ext cx="898689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3">
                <a:extLst>
                  <a:ext uri="{FF2B5EF4-FFF2-40B4-BE49-F238E27FC236}">
                    <a16:creationId xmlns:a16="http://schemas.microsoft.com/office/drawing/2014/main" id="{7F57A187-FDBA-9E4F-A034-89DEA0AC6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909105" y="784031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3">
                <a:extLst>
                  <a:ext uri="{FF2B5EF4-FFF2-40B4-BE49-F238E27FC236}">
                    <a16:creationId xmlns:a16="http://schemas.microsoft.com/office/drawing/2014/main" id="{93A031E1-94C4-754E-9197-B19E60D3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09105" y="1605244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EF1518-B455-8048-93B9-5732C41F7D96}"/>
              </a:ext>
            </a:extLst>
          </p:cNvPr>
          <p:cNvGrpSpPr/>
          <p:nvPr/>
        </p:nvGrpSpPr>
        <p:grpSpPr>
          <a:xfrm>
            <a:off x="3604698" y="5158123"/>
            <a:ext cx="4977119" cy="428884"/>
            <a:chOff x="3604698" y="5158123"/>
            <a:chExt cx="4977119" cy="42888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602F66-CF6E-8B4A-BB96-30E6D1115CFB}"/>
                </a:ext>
              </a:extLst>
            </p:cNvPr>
            <p:cNvGrpSpPr/>
            <p:nvPr/>
          </p:nvGrpSpPr>
          <p:grpSpPr>
            <a:xfrm>
              <a:off x="3604698" y="5158123"/>
              <a:ext cx="1182110" cy="428884"/>
              <a:chOff x="5618884" y="1324821"/>
              <a:chExt cx="1008126" cy="365760"/>
            </a:xfrm>
          </p:grpSpPr>
          <p:sp>
            <p:nvSpPr>
              <p:cNvPr id="65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4EF33DAD-868B-5B4C-B8E4-4761A2EB2B1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1888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E2142C3B-7CD5-054F-BE70-BFC6DF852AC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64519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206781FA-C02F-1646-BECB-B0D707FA29D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1015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7E1B690-22A1-C144-BAF1-8E445797D4B9}"/>
                </a:ext>
              </a:extLst>
            </p:cNvPr>
            <p:cNvGrpSpPr/>
            <p:nvPr/>
          </p:nvGrpSpPr>
          <p:grpSpPr>
            <a:xfrm>
              <a:off x="7399707" y="5158123"/>
              <a:ext cx="1182110" cy="428884"/>
              <a:chOff x="5618884" y="1324821"/>
              <a:chExt cx="1008126" cy="365760"/>
            </a:xfrm>
          </p:grpSpPr>
          <p:sp>
            <p:nvSpPr>
              <p:cNvPr id="69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597CD3ED-7402-F84B-AC37-87B7795FA37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1888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0B744EE7-F93A-8F47-864A-8A8FB32897C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64519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BEC064F1-223E-604E-97FC-FCD8A78E1E9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1015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558BD3B-26ED-0445-B4CB-F6F67F49B8E9}"/>
                </a:ext>
              </a:extLst>
            </p:cNvPr>
            <p:cNvGrpSpPr/>
            <p:nvPr/>
          </p:nvGrpSpPr>
          <p:grpSpPr>
            <a:xfrm rot="16200000">
              <a:off x="5961279" y="4331005"/>
              <a:ext cx="269443" cy="2083120"/>
              <a:chOff x="8840807" y="266929"/>
              <a:chExt cx="269443" cy="2083120"/>
            </a:xfrm>
          </p:grpSpPr>
          <p:sp>
            <p:nvSpPr>
              <p:cNvPr id="73" name="Line 2">
                <a:extLst>
                  <a:ext uri="{FF2B5EF4-FFF2-40B4-BE49-F238E27FC236}">
                    <a16:creationId xmlns:a16="http://schemas.microsoft.com/office/drawing/2014/main" id="{55A78C2F-FAE8-CA4F-A799-C4A00498E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7956002" y="1301673"/>
                <a:ext cx="2039052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3">
                <a:extLst>
                  <a:ext uri="{FF2B5EF4-FFF2-40B4-BE49-F238E27FC236}">
                    <a16:creationId xmlns:a16="http://schemas.microsoft.com/office/drawing/2014/main" id="{41D433D2-EF49-1144-81DE-7760E6EAE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909105" y="198631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3">
                <a:extLst>
                  <a:ext uri="{FF2B5EF4-FFF2-40B4-BE49-F238E27FC236}">
                    <a16:creationId xmlns:a16="http://schemas.microsoft.com/office/drawing/2014/main" id="{544D502B-4ED3-6247-A5BB-F349BBC7F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09105" y="2148904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630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A24FD-0DD1-4802-8BD6-AD63548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from Browser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B9750-E7C2-42A8-A322-9B33E0B4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75" y="3264065"/>
            <a:ext cx="3152775" cy="2962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4EF4A-77B7-464C-B80A-431524FC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6" y="1865987"/>
            <a:ext cx="11669797" cy="263566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AA5C5D-99C1-4144-BA61-8C70C1B24A66}"/>
              </a:ext>
            </a:extLst>
          </p:cNvPr>
          <p:cNvSpPr/>
          <p:nvPr/>
        </p:nvSpPr>
        <p:spPr bwMode="auto">
          <a:xfrm>
            <a:off x="7621060" y="2275814"/>
            <a:ext cx="460040" cy="457200"/>
          </a:xfrm>
          <a:prstGeom prst="ellipse">
            <a:avLst/>
          </a:prstGeom>
          <a:noFill/>
          <a:ln w="34925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24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A6FEB9-2914-4AC4-8763-384E6CD036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6174" y="604893"/>
            <a:ext cx="738490" cy="6577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CCDB83-04D5-4AA5-B75C-E5F4D71D4C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2181" y="534445"/>
            <a:ext cx="751637" cy="7986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B74430-F7DF-4EEB-BF40-E13660A3A2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1500" y="1567000"/>
            <a:ext cx="1486612" cy="336810"/>
          </a:xfrm>
          <a:prstGeom prst="rect">
            <a:avLst/>
          </a:prstGeom>
        </p:spPr>
      </p:pic>
      <p:pic>
        <p:nvPicPr>
          <p:cNvPr id="2052" name="Picture 4" descr="https://vuejs.org/images/logo.png">
            <a:extLst>
              <a:ext uri="{FF2B5EF4-FFF2-40B4-BE49-F238E27FC236}">
                <a16:creationId xmlns:a16="http://schemas.microsoft.com/office/drawing/2014/main" id="{A5F5EA9B-D8CF-4D7D-910D-796E6585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66" y="613714"/>
            <a:ext cx="693768" cy="69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9E0A295-86B6-4D38-A64F-8898C10340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7175" y="5500099"/>
            <a:ext cx="846380" cy="6314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63D536B-5DBD-422B-80F5-9015D172FD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90485" y="2555464"/>
            <a:ext cx="634242" cy="6342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857CF1-2001-48D1-BC4C-B224672E503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08349" y="2267847"/>
            <a:ext cx="678535" cy="67853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6C4B8D9-F51D-493E-B9D0-166F833AB6A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672" y="4241736"/>
            <a:ext cx="643058" cy="66817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280125-49EF-4004-B25E-9BD059A26C5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72270" y="470589"/>
            <a:ext cx="562853" cy="79371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ED850CE-AA38-4F34-A9A7-B7075520ABA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27729" y="4972232"/>
            <a:ext cx="533725" cy="11800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DBADD95-94F5-40F1-BA46-EED9C38C6B3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32123" y="623172"/>
            <a:ext cx="605273" cy="81333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9242DDE-DB63-49FA-AC4E-16729A50E3A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350757" y="4749529"/>
            <a:ext cx="1087600" cy="29526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59BE4B-321B-47B9-906D-AC9983C08C7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60050" y="1515808"/>
            <a:ext cx="1053151" cy="44429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52F83B7-A916-48B1-9988-BFDD8009D77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64976" y="4216329"/>
            <a:ext cx="647381" cy="8876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D380D2C-379A-4A14-B756-624049A25EDB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884518" y="3758589"/>
            <a:ext cx="646176" cy="64617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806F1E5-DDBF-4066-9A85-D58DDBF3F7F9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75136" y="4279961"/>
            <a:ext cx="1053151" cy="100789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6BD4D3B-AA81-457C-85BF-223B502ED366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973507" y="1560512"/>
            <a:ext cx="687947" cy="747067"/>
          </a:xfrm>
          <a:prstGeom prst="rect">
            <a:avLst/>
          </a:prstGeom>
        </p:spPr>
      </p:pic>
      <p:pic>
        <p:nvPicPr>
          <p:cNvPr id="2049" name="Graphic 2048">
            <a:extLst>
              <a:ext uri="{FF2B5EF4-FFF2-40B4-BE49-F238E27FC236}">
                <a16:creationId xmlns:a16="http://schemas.microsoft.com/office/drawing/2014/main" id="{F89E45ED-4F0B-4430-BA00-5545073852DC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35270" y="5537978"/>
            <a:ext cx="670168" cy="636137"/>
          </a:xfrm>
          <a:prstGeom prst="rect">
            <a:avLst/>
          </a:prstGeom>
        </p:spPr>
      </p:pic>
      <p:pic>
        <p:nvPicPr>
          <p:cNvPr id="2051" name="Graphic 2050">
            <a:extLst>
              <a:ext uri="{FF2B5EF4-FFF2-40B4-BE49-F238E27FC236}">
                <a16:creationId xmlns:a16="http://schemas.microsoft.com/office/drawing/2014/main" id="{976998B0-D311-4B11-8DCA-8C4B4377BE7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6044" y="2059271"/>
            <a:ext cx="1053151" cy="888596"/>
          </a:xfrm>
          <a:prstGeom prst="rect">
            <a:avLst/>
          </a:prstGeom>
        </p:spPr>
      </p:pic>
      <p:pic>
        <p:nvPicPr>
          <p:cNvPr id="2054" name="Graphic 2053">
            <a:extLst>
              <a:ext uri="{FF2B5EF4-FFF2-40B4-BE49-F238E27FC236}">
                <a16:creationId xmlns:a16="http://schemas.microsoft.com/office/drawing/2014/main" id="{5F69DB69-2165-44FF-B35A-CFB38A954F03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795726" y="620287"/>
            <a:ext cx="626929" cy="626929"/>
          </a:xfrm>
          <a:prstGeom prst="rect">
            <a:avLst/>
          </a:prstGeom>
        </p:spPr>
      </p:pic>
      <p:pic>
        <p:nvPicPr>
          <p:cNvPr id="2056" name="Graphic 2055">
            <a:extLst>
              <a:ext uri="{FF2B5EF4-FFF2-40B4-BE49-F238E27FC236}">
                <a16:creationId xmlns:a16="http://schemas.microsoft.com/office/drawing/2014/main" id="{818EDA22-B67E-449E-A561-8EC778E55796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24521" y="4510813"/>
            <a:ext cx="892174" cy="784137"/>
          </a:xfrm>
          <a:prstGeom prst="rect">
            <a:avLst/>
          </a:prstGeom>
        </p:spPr>
      </p:pic>
      <p:pic>
        <p:nvPicPr>
          <p:cNvPr id="2058" name="Graphic 2057">
            <a:extLst>
              <a:ext uri="{FF2B5EF4-FFF2-40B4-BE49-F238E27FC236}">
                <a16:creationId xmlns:a16="http://schemas.microsoft.com/office/drawing/2014/main" id="{DF09AF2B-F3C3-44E1-B6E1-9E9A2205FE3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499753" y="1591220"/>
            <a:ext cx="2106300" cy="378476"/>
          </a:xfrm>
          <a:prstGeom prst="rect">
            <a:avLst/>
          </a:prstGeom>
        </p:spPr>
      </p:pic>
      <p:pic>
        <p:nvPicPr>
          <p:cNvPr id="2060" name="Graphic 2059">
            <a:extLst>
              <a:ext uri="{FF2B5EF4-FFF2-40B4-BE49-F238E27FC236}">
                <a16:creationId xmlns:a16="http://schemas.microsoft.com/office/drawing/2014/main" id="{5ACBD8BE-F757-418A-80A7-2847B0E47806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30803" y="2378895"/>
            <a:ext cx="985482" cy="384954"/>
          </a:xfrm>
          <a:prstGeom prst="rect">
            <a:avLst/>
          </a:prstGeom>
        </p:spPr>
      </p:pic>
      <p:pic>
        <p:nvPicPr>
          <p:cNvPr id="2062" name="Graphic 2061">
            <a:extLst>
              <a:ext uri="{FF2B5EF4-FFF2-40B4-BE49-F238E27FC236}">
                <a16:creationId xmlns:a16="http://schemas.microsoft.com/office/drawing/2014/main" id="{1A6DB389-DFB1-427D-90BD-FE99BFD9978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70354" y="4220976"/>
            <a:ext cx="634242" cy="634242"/>
          </a:xfrm>
          <a:prstGeom prst="rect">
            <a:avLst/>
          </a:prstGeom>
        </p:spPr>
      </p:pic>
      <p:pic>
        <p:nvPicPr>
          <p:cNvPr id="2064" name="Graphic 2063">
            <a:extLst>
              <a:ext uri="{FF2B5EF4-FFF2-40B4-BE49-F238E27FC236}">
                <a16:creationId xmlns:a16="http://schemas.microsoft.com/office/drawing/2014/main" id="{A5E9A70D-97A0-49F7-81A5-178E70800CE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504953" y="1339123"/>
            <a:ext cx="812656" cy="806307"/>
          </a:xfrm>
          <a:prstGeom prst="rect">
            <a:avLst/>
          </a:prstGeom>
        </p:spPr>
      </p:pic>
      <p:pic>
        <p:nvPicPr>
          <p:cNvPr id="2066" name="Graphic 2065">
            <a:extLst>
              <a:ext uri="{FF2B5EF4-FFF2-40B4-BE49-F238E27FC236}">
                <a16:creationId xmlns:a16="http://schemas.microsoft.com/office/drawing/2014/main" id="{090A61BF-A469-44EC-AFBE-28FBFB9FFA6A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81748" y="5284947"/>
            <a:ext cx="586668" cy="889168"/>
          </a:xfrm>
          <a:prstGeom prst="rect">
            <a:avLst/>
          </a:prstGeom>
        </p:spPr>
      </p:pic>
      <p:pic>
        <p:nvPicPr>
          <p:cNvPr id="2068" name="Graphic 2067">
            <a:extLst>
              <a:ext uri="{FF2B5EF4-FFF2-40B4-BE49-F238E27FC236}">
                <a16:creationId xmlns:a16="http://schemas.microsoft.com/office/drawing/2014/main" id="{B6B6C1C8-32BA-44F4-96F1-A94EFAFB438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039125" y="2421143"/>
            <a:ext cx="589587" cy="409947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A0A7B5-366C-4604-BE39-1774A8A6349F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519477" y="2529811"/>
            <a:ext cx="949018" cy="800734"/>
          </a:xfrm>
          <a:prstGeom prst="rect">
            <a:avLst/>
          </a:prstGeom>
        </p:spPr>
      </p:pic>
      <p:pic>
        <p:nvPicPr>
          <p:cNvPr id="2072" name="Graphic 2071">
            <a:extLst>
              <a:ext uri="{FF2B5EF4-FFF2-40B4-BE49-F238E27FC236}">
                <a16:creationId xmlns:a16="http://schemas.microsoft.com/office/drawing/2014/main" id="{EE685067-BEB2-4BA1-80D5-2489F8F0993A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000434" y="5746705"/>
            <a:ext cx="1053151" cy="411387"/>
          </a:xfrm>
          <a:prstGeom prst="rect">
            <a:avLst/>
          </a:prstGeom>
        </p:spPr>
      </p:pic>
      <p:pic>
        <p:nvPicPr>
          <p:cNvPr id="2074" name="Graphic 2073">
            <a:extLst>
              <a:ext uri="{FF2B5EF4-FFF2-40B4-BE49-F238E27FC236}">
                <a16:creationId xmlns:a16="http://schemas.microsoft.com/office/drawing/2014/main" id="{C2F7D1B7-E7C8-4798-9482-B97E41D18C93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379195" y="558968"/>
            <a:ext cx="606107" cy="684238"/>
          </a:xfrm>
          <a:prstGeom prst="rect">
            <a:avLst/>
          </a:prstGeom>
        </p:spPr>
      </p:pic>
      <p:pic>
        <p:nvPicPr>
          <p:cNvPr id="2076" name="Graphic 2075">
            <a:extLst>
              <a:ext uri="{FF2B5EF4-FFF2-40B4-BE49-F238E27FC236}">
                <a16:creationId xmlns:a16="http://schemas.microsoft.com/office/drawing/2014/main" id="{C48F1B6A-4038-4B1F-973F-AE07B6E7571A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309693" y="4235010"/>
            <a:ext cx="613109" cy="701723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E29B2888-7D36-4D67-ACC3-F4B9C575E3B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787133" y="3942664"/>
            <a:ext cx="720617" cy="346234"/>
          </a:xfrm>
          <a:prstGeom prst="rect">
            <a:avLst/>
          </a:prstGeom>
        </p:spPr>
      </p:pic>
      <p:pic>
        <p:nvPicPr>
          <p:cNvPr id="2080" name="Graphic 2079">
            <a:extLst>
              <a:ext uri="{FF2B5EF4-FFF2-40B4-BE49-F238E27FC236}">
                <a16:creationId xmlns:a16="http://schemas.microsoft.com/office/drawing/2014/main" id="{B21A94C9-0E8F-4735-9F96-500C4573BF72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726963" y="5002418"/>
            <a:ext cx="516617" cy="853628"/>
          </a:xfrm>
          <a:prstGeom prst="rect">
            <a:avLst/>
          </a:prstGeom>
        </p:spPr>
      </p:pic>
      <p:pic>
        <p:nvPicPr>
          <p:cNvPr id="2082" name="Graphic 2081">
            <a:extLst>
              <a:ext uri="{FF2B5EF4-FFF2-40B4-BE49-F238E27FC236}">
                <a16:creationId xmlns:a16="http://schemas.microsoft.com/office/drawing/2014/main" id="{7EDF10FE-4A55-4B16-9B65-E00DD2C46C91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64776" y="3360973"/>
            <a:ext cx="517535" cy="471038"/>
          </a:xfrm>
          <a:prstGeom prst="rect">
            <a:avLst/>
          </a:prstGeom>
        </p:spPr>
      </p:pic>
      <p:pic>
        <p:nvPicPr>
          <p:cNvPr id="2084" name="Graphic 2083">
            <a:extLst>
              <a:ext uri="{FF2B5EF4-FFF2-40B4-BE49-F238E27FC236}">
                <a16:creationId xmlns:a16="http://schemas.microsoft.com/office/drawing/2014/main" id="{95408419-0A00-47CD-8B66-9AE0B04835F8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096637" y="2382920"/>
            <a:ext cx="1242981" cy="301035"/>
          </a:xfrm>
          <a:prstGeom prst="rect">
            <a:avLst/>
          </a:prstGeom>
        </p:spPr>
      </p:pic>
      <p:pic>
        <p:nvPicPr>
          <p:cNvPr id="2087" name="Graphic 2086">
            <a:extLst>
              <a:ext uri="{FF2B5EF4-FFF2-40B4-BE49-F238E27FC236}">
                <a16:creationId xmlns:a16="http://schemas.microsoft.com/office/drawing/2014/main" id="{C145386C-6EFD-446B-85D8-56FA9AB1A64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394963" y="2076325"/>
            <a:ext cx="990645" cy="990645"/>
          </a:xfrm>
          <a:prstGeom prst="rect">
            <a:avLst/>
          </a:prstGeom>
        </p:spPr>
      </p:pic>
      <p:pic>
        <p:nvPicPr>
          <p:cNvPr id="4106" name="Picture 10" descr="http://raykendo.com/blog/wp-content/uploads/2015/05/VSCode.png">
            <a:extLst>
              <a:ext uri="{FF2B5EF4-FFF2-40B4-BE49-F238E27FC236}">
                <a16:creationId xmlns:a16="http://schemas.microsoft.com/office/drawing/2014/main" id="{2E1CE4B4-C0AD-4B17-8E10-EB1A8F914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31" y="1259279"/>
            <a:ext cx="561171" cy="56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carecdn.com/b80f35c4-1938-4fa4-a2ea-6ec57d939f7c/">
            <a:extLst>
              <a:ext uri="{FF2B5EF4-FFF2-40B4-BE49-F238E27FC236}">
                <a16:creationId xmlns:a16="http://schemas.microsoft.com/office/drawing/2014/main" id="{FD3834F5-6E8F-4298-9315-298A56078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62" y="5537978"/>
            <a:ext cx="827250" cy="7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ramda.jcphillipps.com/logo/ramdaFilled_200x235.png">
            <a:extLst>
              <a:ext uri="{FF2B5EF4-FFF2-40B4-BE49-F238E27FC236}">
                <a16:creationId xmlns:a16="http://schemas.microsoft.com/office/drawing/2014/main" id="{6CD8A6A3-FA6C-4DE7-BD19-92382074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14" y="3829833"/>
            <a:ext cx="636118" cy="7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64E02AA5-60B3-466C-9E74-DC0FDB1E7F14}"/>
              </a:ext>
            </a:extLst>
          </p:cNvPr>
          <p:cNvSpPr txBox="1">
            <a:spLocks/>
          </p:cNvSpPr>
          <p:nvPr/>
        </p:nvSpPr>
        <p:spPr>
          <a:xfrm>
            <a:off x="0" y="3084078"/>
            <a:ext cx="12192000" cy="707886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000" dirty="0"/>
              <a:t>Large Ecosystem of frameworks</a:t>
            </a:r>
          </a:p>
        </p:txBody>
      </p:sp>
    </p:spTree>
    <p:extLst>
      <p:ext uri="{BB962C8B-B14F-4D97-AF65-F5344CB8AC3E}">
        <p14:creationId xmlns:p14="http://schemas.microsoft.com/office/powerpoint/2010/main" val="40083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B4EC8-FBFB-4B8E-9BAA-542484C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 dirty="0">
                <a:solidFill>
                  <a:schemeClr val="accent3"/>
                </a:solidFill>
              </a:rPr>
              <a:t>Remember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4BC1D6-75D2-4E81-B613-2C945598D9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276426" cy="4678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PWAs are part of Windows to enable </a:t>
            </a:r>
            <a:br>
              <a:rPr lang="en-US" sz="4000" dirty="0"/>
            </a:br>
            <a:r>
              <a:rPr lang="en-US" sz="4000" dirty="0"/>
              <a:t>Web developers to build great user experiences.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PWAs can naturally or specifically </a:t>
            </a:r>
            <a:br>
              <a:rPr lang="en-US" sz="4000" dirty="0"/>
            </a:br>
            <a:r>
              <a:rPr lang="en-US" sz="4000" dirty="0"/>
              <a:t>be added to the Microsoft store.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PWAs are powerful, flexible </a:t>
            </a:r>
            <a:br>
              <a:rPr lang="en-US" sz="4000" dirty="0"/>
            </a:br>
            <a:r>
              <a:rPr lang="en-US" sz="4000" dirty="0"/>
              <a:t>and extensible on Windows.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We’re not done yet!</a:t>
            </a:r>
          </a:p>
        </p:txBody>
      </p:sp>
    </p:spTree>
    <p:extLst>
      <p:ext uri="{BB962C8B-B14F-4D97-AF65-F5344CB8AC3E}">
        <p14:creationId xmlns:p14="http://schemas.microsoft.com/office/powerpoint/2010/main" val="3585893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63" y="498407"/>
            <a:ext cx="11303000" cy="6121676"/>
          </a:xfrm>
        </p:spPr>
        <p:txBody>
          <a:bodyPr anchor="t"/>
          <a:lstStyle/>
          <a:p>
            <a:r>
              <a:rPr lang="en-US" sz="6600" dirty="0"/>
              <a:t>Additional Sessions</a:t>
            </a:r>
            <a:br>
              <a:rPr lang="en-US" sz="4000" dirty="0"/>
            </a:br>
            <a:br>
              <a:rPr lang="en-US" sz="4000" dirty="0"/>
            </a:br>
            <a:r>
              <a:rPr lang="en-US" b="0" dirty="0"/>
              <a:t>BRK2404 Tuesday 3:00PM</a:t>
            </a:r>
            <a:br>
              <a:rPr lang="en-US" b="0" dirty="0"/>
            </a:br>
            <a:r>
              <a:rPr lang="en-US" sz="4000" b="0" dirty="0"/>
              <a:t>Building performant and re-engaging web apps with Service Worker </a:t>
            </a:r>
            <a:br>
              <a:rPr lang="en-US" sz="4000" dirty="0"/>
            </a:br>
            <a:br>
              <a:rPr lang="en-US" sz="4000" dirty="0"/>
            </a:br>
            <a:r>
              <a:rPr lang="en-US" b="0" dirty="0"/>
              <a:t>THR2407-1  Tuesday 2:00PM</a:t>
            </a:r>
            <a:br>
              <a:rPr lang="en-US" b="0" dirty="0"/>
            </a:br>
            <a:r>
              <a:rPr lang="en-US" sz="4000" b="0" dirty="0"/>
              <a:t>Amazing experiences and how to build them – from the people building showcases and demos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39320"/>
            <a:ext cx="9144000" cy="5346079"/>
          </a:xfrm>
        </p:spPr>
        <p:txBody>
          <a:bodyPr anchor="t"/>
          <a:lstStyle/>
          <a:p>
            <a:r>
              <a:rPr lang="en-US" sz="6600" dirty="0"/>
              <a:t>Thank you.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3200" b="0" dirty="0"/>
              <a:t>@boyofgreen</a:t>
            </a:r>
            <a:br>
              <a:rPr lang="en-US" sz="3200" b="0" dirty="0"/>
            </a:br>
            <a:br>
              <a:rPr lang="en-US" sz="3200" dirty="0"/>
            </a:br>
            <a:r>
              <a:rPr lang="en-US" sz="3200" b="0" dirty="0"/>
              <a:t>@</a:t>
            </a:r>
            <a:r>
              <a:rPr lang="en-US" sz="3200" b="0" dirty="0" err="1"/>
              <a:t>MSEdgeDev</a:t>
            </a:r>
            <a:br>
              <a:rPr lang="en-US" sz="3200" b="0" dirty="0"/>
            </a:br>
            <a:br>
              <a:rPr lang="en-US" sz="3200" dirty="0"/>
            </a:br>
            <a:r>
              <a:rPr lang="en-US" sz="3200" b="0" dirty="0"/>
              <a:t>PWABuilder.com</a:t>
            </a:r>
            <a:endParaRPr lang="en-US" sz="40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0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7792" y="739725"/>
            <a:ext cx="9273736" cy="5938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789" b="24812"/>
          <a:stretch/>
        </p:blipFill>
        <p:spPr>
          <a:xfrm>
            <a:off x="0" y="2958457"/>
            <a:ext cx="4938208" cy="389905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2215991"/>
          </a:xfrm>
        </p:spPr>
        <p:txBody>
          <a:bodyPr/>
          <a:lstStyle/>
          <a:p>
            <a:r>
              <a:rPr lang="en-US" dirty="0"/>
              <a:t>Please Complete An Evaluation Form</a:t>
            </a:r>
            <a:br>
              <a:rPr lang="en-US" dirty="0"/>
            </a:br>
            <a:r>
              <a:rPr lang="en-US" dirty="0"/>
              <a:t>for every session you attend. </a:t>
            </a:r>
            <a:br>
              <a:rPr lang="en-US" dirty="0"/>
            </a:br>
            <a:br>
              <a:rPr lang="en-US" dirty="0"/>
            </a:br>
            <a:r>
              <a:rPr lang="en-US" spc="-100" dirty="0">
                <a:gradFill>
                  <a:gsLst>
                    <a:gs pos="34416">
                      <a:schemeClr val="tx2"/>
                    </a:gs>
                    <a:gs pos="83000">
                      <a:schemeClr val="tx2"/>
                    </a:gs>
                  </a:gsLst>
                  <a:lin ang="5400000" scaled="0"/>
                </a:gradFill>
              </a:rPr>
              <a:t>Your input is important!      </a:t>
            </a:r>
            <a:r>
              <a:rPr lang="en-US" b="0" dirty="0"/>
              <a:t>BRK2428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23748" y="5906951"/>
            <a:ext cx="1279196" cy="3620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353" dirty="0">
                <a:gradFill>
                  <a:gsLst>
                    <a:gs pos="6494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6494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 dirty="0">
              <a:gradFill>
                <a:gsLst>
                  <a:gs pos="6494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05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44812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1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as the main accent color.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2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and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3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only when </a:t>
              </a:r>
              <a:b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</a:b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Accents 4-6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65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4811790"/>
            <a:ext cx="12191999" cy="1716516"/>
            <a:chOff x="-179945" y="1558358"/>
            <a:chExt cx="11738507" cy="1652668"/>
          </a:xfrm>
        </p:grpSpPr>
        <p:sp>
          <p:nvSpPr>
            <p:cNvPr id="24" name="Freeform 142"/>
            <p:cNvSpPr/>
            <p:nvPr/>
          </p:nvSpPr>
          <p:spPr>
            <a:xfrm>
              <a:off x="1346192" y="1775049"/>
              <a:ext cx="373125" cy="385673"/>
            </a:xfrm>
            <a:custGeom>
              <a:avLst/>
              <a:gdLst>
                <a:gd name="connsiteX0" fmla="*/ 2007579 w 2309448"/>
                <a:gd name="connsiteY0" fmla="*/ 1828800 h 2387112"/>
                <a:gd name="connsiteX1" fmla="*/ 2309448 w 2309448"/>
                <a:gd name="connsiteY1" fmla="*/ 1828800 h 2387112"/>
                <a:gd name="connsiteX2" fmla="*/ 2309448 w 2309448"/>
                <a:gd name="connsiteY2" fmla="*/ 2387111 h 2387112"/>
                <a:gd name="connsiteX3" fmla="*/ 2309447 w 2309448"/>
                <a:gd name="connsiteY3" fmla="*/ 2387111 h 2387112"/>
                <a:gd name="connsiteX4" fmla="*/ 0 w 2309448"/>
                <a:gd name="connsiteY4" fmla="*/ 2387112 h 2387112"/>
                <a:gd name="connsiteX5" fmla="*/ 0 w 2309448"/>
                <a:gd name="connsiteY5" fmla="*/ 2387111 h 2387112"/>
                <a:gd name="connsiteX6" fmla="*/ 0 w 2309448"/>
                <a:gd name="connsiteY6" fmla="*/ 1828801 h 2387112"/>
                <a:gd name="connsiteX7" fmla="*/ 301869 w 2309448"/>
                <a:gd name="connsiteY7" fmla="*/ 1828801 h 2387112"/>
                <a:gd name="connsiteX8" fmla="*/ 301869 w 2309448"/>
                <a:gd name="connsiteY8" fmla="*/ 2085242 h 2387112"/>
                <a:gd name="connsiteX9" fmla="*/ 2007579 w 2309448"/>
                <a:gd name="connsiteY9" fmla="*/ 2085242 h 2387112"/>
                <a:gd name="connsiteX10" fmla="*/ 495301 w 2309448"/>
                <a:gd name="connsiteY10" fmla="*/ 1538655 h 2387112"/>
                <a:gd name="connsiteX11" fmla="*/ 858717 w 2309448"/>
                <a:gd name="connsiteY11" fmla="*/ 1538655 h 2387112"/>
                <a:gd name="connsiteX12" fmla="*/ 858717 w 2309448"/>
                <a:gd name="connsiteY12" fmla="*/ 1818541 h 2387112"/>
                <a:gd name="connsiteX13" fmla="*/ 495301 w 2309448"/>
                <a:gd name="connsiteY13" fmla="*/ 1818541 h 2387112"/>
                <a:gd name="connsiteX14" fmla="*/ 1060094 w 2309448"/>
                <a:gd name="connsiteY14" fmla="*/ 1296134 h 2387112"/>
                <a:gd name="connsiteX15" fmla="*/ 1423510 w 2309448"/>
                <a:gd name="connsiteY15" fmla="*/ 1296134 h 2387112"/>
                <a:gd name="connsiteX16" fmla="*/ 1423510 w 2309448"/>
                <a:gd name="connsiteY16" fmla="*/ 1576020 h 2387112"/>
                <a:gd name="connsiteX17" fmla="*/ 1060094 w 2309448"/>
                <a:gd name="connsiteY17" fmla="*/ 1576020 h 2387112"/>
                <a:gd name="connsiteX18" fmla="*/ 1624886 w 2309448"/>
                <a:gd name="connsiteY18" fmla="*/ 1053613 h 2387112"/>
                <a:gd name="connsiteX19" fmla="*/ 1988302 w 2309448"/>
                <a:gd name="connsiteY19" fmla="*/ 1053613 h 2387112"/>
                <a:gd name="connsiteX20" fmla="*/ 1988302 w 2309448"/>
                <a:gd name="connsiteY20" fmla="*/ 1333499 h 2387112"/>
                <a:gd name="connsiteX21" fmla="*/ 1624886 w 2309448"/>
                <a:gd name="connsiteY21" fmla="*/ 1333499 h 2387112"/>
                <a:gd name="connsiteX22" fmla="*/ 495301 w 2309448"/>
                <a:gd name="connsiteY22" fmla="*/ 1053613 h 2387112"/>
                <a:gd name="connsiteX23" fmla="*/ 858717 w 2309448"/>
                <a:gd name="connsiteY23" fmla="*/ 1053613 h 2387112"/>
                <a:gd name="connsiteX24" fmla="*/ 858717 w 2309448"/>
                <a:gd name="connsiteY24" fmla="*/ 1333499 h 2387112"/>
                <a:gd name="connsiteX25" fmla="*/ 495301 w 2309448"/>
                <a:gd name="connsiteY25" fmla="*/ 1333499 h 2387112"/>
                <a:gd name="connsiteX26" fmla="*/ 1060094 w 2309448"/>
                <a:gd name="connsiteY26" fmla="*/ 811092 h 2387112"/>
                <a:gd name="connsiteX27" fmla="*/ 1423510 w 2309448"/>
                <a:gd name="connsiteY27" fmla="*/ 811092 h 2387112"/>
                <a:gd name="connsiteX28" fmla="*/ 1423510 w 2309448"/>
                <a:gd name="connsiteY28" fmla="*/ 1090978 h 2387112"/>
                <a:gd name="connsiteX29" fmla="*/ 1060094 w 2309448"/>
                <a:gd name="connsiteY29" fmla="*/ 1090978 h 2387112"/>
                <a:gd name="connsiteX30" fmla="*/ 495301 w 2309448"/>
                <a:gd name="connsiteY30" fmla="*/ 568571 h 2387112"/>
                <a:gd name="connsiteX31" fmla="*/ 858717 w 2309448"/>
                <a:gd name="connsiteY31" fmla="*/ 568571 h 2387112"/>
                <a:gd name="connsiteX32" fmla="*/ 858717 w 2309448"/>
                <a:gd name="connsiteY32" fmla="*/ 848457 h 2387112"/>
                <a:gd name="connsiteX33" fmla="*/ 495301 w 2309448"/>
                <a:gd name="connsiteY33" fmla="*/ 848457 h 2387112"/>
                <a:gd name="connsiteX34" fmla="*/ 2309448 w 2309448"/>
                <a:gd name="connsiteY34" fmla="*/ 0 h 2387112"/>
                <a:gd name="connsiteX35" fmla="*/ 2309448 w 2309448"/>
                <a:gd name="connsiteY35" fmla="*/ 1 h 2387112"/>
                <a:gd name="connsiteX36" fmla="*/ 2309448 w 2309448"/>
                <a:gd name="connsiteY36" fmla="*/ 558311 h 2387112"/>
                <a:gd name="connsiteX37" fmla="*/ 2007579 w 2309448"/>
                <a:gd name="connsiteY37" fmla="*/ 558311 h 2387112"/>
                <a:gd name="connsiteX38" fmla="*/ 2007579 w 2309448"/>
                <a:gd name="connsiteY38" fmla="*/ 301870 h 2387112"/>
                <a:gd name="connsiteX39" fmla="*/ 301869 w 2309448"/>
                <a:gd name="connsiteY39" fmla="*/ 301870 h 2387112"/>
                <a:gd name="connsiteX40" fmla="*/ 301869 w 2309448"/>
                <a:gd name="connsiteY40" fmla="*/ 558312 h 2387112"/>
                <a:gd name="connsiteX41" fmla="*/ 0 w 2309448"/>
                <a:gd name="connsiteY41" fmla="*/ 558312 h 2387112"/>
                <a:gd name="connsiteX42" fmla="*/ 0 w 2309448"/>
                <a:gd name="connsiteY42" fmla="*/ 1 h 2387112"/>
                <a:gd name="connsiteX43" fmla="*/ 1 w 2309448"/>
                <a:gd name="connsiteY43" fmla="*/ 1 h 2387112"/>
                <a:gd name="connsiteX44" fmla="*/ 2309448 w 2309448"/>
                <a:gd name="connsiteY44" fmla="*/ 0 h 23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09448" h="2387112">
                  <a:moveTo>
                    <a:pt x="2007579" y="1828800"/>
                  </a:moveTo>
                  <a:lnTo>
                    <a:pt x="2309448" y="1828800"/>
                  </a:lnTo>
                  <a:lnTo>
                    <a:pt x="2309448" y="2387111"/>
                  </a:lnTo>
                  <a:lnTo>
                    <a:pt x="2309447" y="2387111"/>
                  </a:lnTo>
                  <a:cubicBezTo>
                    <a:pt x="1539631" y="2387111"/>
                    <a:pt x="769816" y="2387112"/>
                    <a:pt x="0" y="2387112"/>
                  </a:cubicBezTo>
                  <a:lnTo>
                    <a:pt x="0" y="2387111"/>
                  </a:lnTo>
                  <a:lnTo>
                    <a:pt x="0" y="1828801"/>
                  </a:lnTo>
                  <a:lnTo>
                    <a:pt x="301869" y="1828801"/>
                  </a:lnTo>
                  <a:lnTo>
                    <a:pt x="301869" y="2085242"/>
                  </a:lnTo>
                  <a:lnTo>
                    <a:pt x="2007579" y="2085242"/>
                  </a:lnTo>
                  <a:close/>
                  <a:moveTo>
                    <a:pt x="495301" y="1538655"/>
                  </a:moveTo>
                  <a:lnTo>
                    <a:pt x="858717" y="1538655"/>
                  </a:lnTo>
                  <a:lnTo>
                    <a:pt x="858717" y="1818541"/>
                  </a:lnTo>
                  <a:lnTo>
                    <a:pt x="495301" y="1818541"/>
                  </a:lnTo>
                  <a:close/>
                  <a:moveTo>
                    <a:pt x="1060094" y="1296134"/>
                  </a:moveTo>
                  <a:lnTo>
                    <a:pt x="1423510" y="1296134"/>
                  </a:lnTo>
                  <a:lnTo>
                    <a:pt x="1423510" y="1576020"/>
                  </a:lnTo>
                  <a:lnTo>
                    <a:pt x="1060094" y="1576020"/>
                  </a:lnTo>
                  <a:close/>
                  <a:moveTo>
                    <a:pt x="1624886" y="1053613"/>
                  </a:moveTo>
                  <a:lnTo>
                    <a:pt x="1988302" y="1053613"/>
                  </a:lnTo>
                  <a:lnTo>
                    <a:pt x="1988302" y="1333499"/>
                  </a:lnTo>
                  <a:lnTo>
                    <a:pt x="1624886" y="1333499"/>
                  </a:lnTo>
                  <a:close/>
                  <a:moveTo>
                    <a:pt x="495301" y="1053613"/>
                  </a:moveTo>
                  <a:lnTo>
                    <a:pt x="858717" y="1053613"/>
                  </a:lnTo>
                  <a:lnTo>
                    <a:pt x="858717" y="1333499"/>
                  </a:lnTo>
                  <a:lnTo>
                    <a:pt x="495301" y="1333499"/>
                  </a:lnTo>
                  <a:close/>
                  <a:moveTo>
                    <a:pt x="1060094" y="811092"/>
                  </a:moveTo>
                  <a:lnTo>
                    <a:pt x="1423510" y="811092"/>
                  </a:lnTo>
                  <a:lnTo>
                    <a:pt x="1423510" y="1090978"/>
                  </a:lnTo>
                  <a:lnTo>
                    <a:pt x="1060094" y="1090978"/>
                  </a:lnTo>
                  <a:close/>
                  <a:moveTo>
                    <a:pt x="495301" y="568571"/>
                  </a:moveTo>
                  <a:lnTo>
                    <a:pt x="858717" y="568571"/>
                  </a:lnTo>
                  <a:lnTo>
                    <a:pt x="858717" y="848457"/>
                  </a:lnTo>
                  <a:lnTo>
                    <a:pt x="495301" y="848457"/>
                  </a:lnTo>
                  <a:close/>
                  <a:moveTo>
                    <a:pt x="2309448" y="0"/>
                  </a:moveTo>
                  <a:lnTo>
                    <a:pt x="2309448" y="1"/>
                  </a:lnTo>
                  <a:lnTo>
                    <a:pt x="2309448" y="558311"/>
                  </a:lnTo>
                  <a:lnTo>
                    <a:pt x="2007579" y="558311"/>
                  </a:lnTo>
                  <a:lnTo>
                    <a:pt x="2007579" y="301870"/>
                  </a:lnTo>
                  <a:lnTo>
                    <a:pt x="301869" y="301870"/>
                  </a:lnTo>
                  <a:lnTo>
                    <a:pt x="301869" y="558312"/>
                  </a:lnTo>
                  <a:lnTo>
                    <a:pt x="0" y="558312"/>
                  </a:lnTo>
                  <a:lnTo>
                    <a:pt x="0" y="1"/>
                  </a:lnTo>
                  <a:lnTo>
                    <a:pt x="1" y="1"/>
                  </a:lnTo>
                  <a:cubicBezTo>
                    <a:pt x="769817" y="1"/>
                    <a:pt x="1539632" y="0"/>
                    <a:pt x="230944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6934" y="2316142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Devices + IoT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822275" y="1800086"/>
              <a:ext cx="810010" cy="360636"/>
              <a:chOff x="3980049" y="1431833"/>
              <a:chExt cx="810010" cy="360636"/>
            </a:xfrm>
          </p:grpSpPr>
          <p:sp>
            <p:nvSpPr>
              <p:cNvPr id="42" name="Freeform: Shape 152"/>
              <p:cNvSpPr>
                <a:spLocks noChangeAspect="1"/>
              </p:cNvSpPr>
              <p:nvPr/>
            </p:nvSpPr>
            <p:spPr bwMode="black">
              <a:xfrm>
                <a:off x="3980049" y="1490715"/>
                <a:ext cx="155652" cy="301754"/>
              </a:xfrm>
              <a:custGeom>
                <a:avLst/>
                <a:gdLst>
                  <a:gd name="connsiteX0" fmla="*/ 1186276 w 2432050"/>
                  <a:gd name="connsiteY0" fmla="*/ 4465736 h 4714875"/>
                  <a:gd name="connsiteX1" fmla="*/ 1186276 w 2432050"/>
                  <a:gd name="connsiteY1" fmla="*/ 4524962 h 4714875"/>
                  <a:gd name="connsiteX2" fmla="*/ 1265238 w 2432050"/>
                  <a:gd name="connsiteY2" fmla="*/ 4535850 h 4714875"/>
                  <a:gd name="connsiteX3" fmla="*/ 1265238 w 2432050"/>
                  <a:gd name="connsiteY3" fmla="*/ 4465736 h 4714875"/>
                  <a:gd name="connsiteX4" fmla="*/ 1119188 w 2432050"/>
                  <a:gd name="connsiteY4" fmla="*/ 4465736 h 4714875"/>
                  <a:gd name="connsiteX5" fmla="*/ 1119188 w 2432050"/>
                  <a:gd name="connsiteY5" fmla="*/ 4515710 h 4714875"/>
                  <a:gd name="connsiteX6" fmla="*/ 1178872 w 2432050"/>
                  <a:gd name="connsiteY6" fmla="*/ 4523941 h 4714875"/>
                  <a:gd name="connsiteX7" fmla="*/ 1178872 w 2432050"/>
                  <a:gd name="connsiteY7" fmla="*/ 4465736 h 4714875"/>
                  <a:gd name="connsiteX8" fmla="*/ 1178872 w 2432050"/>
                  <a:gd name="connsiteY8" fmla="*/ 4402303 h 4714875"/>
                  <a:gd name="connsiteX9" fmla="*/ 1119188 w 2432050"/>
                  <a:gd name="connsiteY9" fmla="*/ 4410533 h 4714875"/>
                  <a:gd name="connsiteX10" fmla="*/ 1119188 w 2432050"/>
                  <a:gd name="connsiteY10" fmla="*/ 4458510 h 4714875"/>
                  <a:gd name="connsiteX11" fmla="*/ 1178872 w 2432050"/>
                  <a:gd name="connsiteY11" fmla="*/ 4458510 h 4714875"/>
                  <a:gd name="connsiteX12" fmla="*/ 1960189 w 2432050"/>
                  <a:gd name="connsiteY12" fmla="*/ 4398721 h 4714875"/>
                  <a:gd name="connsiteX13" fmla="*/ 1990344 w 2432050"/>
                  <a:gd name="connsiteY13" fmla="*/ 4411212 h 4714875"/>
                  <a:gd name="connsiteX14" fmla="*/ 1990344 w 2432050"/>
                  <a:gd name="connsiteY14" fmla="*/ 4471522 h 4714875"/>
                  <a:gd name="connsiteX15" fmla="*/ 1930033 w 2432050"/>
                  <a:gd name="connsiteY15" fmla="*/ 4471522 h 4714875"/>
                  <a:gd name="connsiteX16" fmla="*/ 1930033 w 2432050"/>
                  <a:gd name="connsiteY16" fmla="*/ 4411212 h 4714875"/>
                  <a:gd name="connsiteX17" fmla="*/ 1960189 w 2432050"/>
                  <a:gd name="connsiteY17" fmla="*/ 4398721 h 4714875"/>
                  <a:gd name="connsiteX18" fmla="*/ 1265238 w 2432050"/>
                  <a:gd name="connsiteY18" fmla="*/ 4390393 h 4714875"/>
                  <a:gd name="connsiteX19" fmla="*/ 1186276 w 2432050"/>
                  <a:gd name="connsiteY19" fmla="*/ 4401282 h 4714875"/>
                  <a:gd name="connsiteX20" fmla="*/ 1186276 w 2432050"/>
                  <a:gd name="connsiteY20" fmla="*/ 4458510 h 4714875"/>
                  <a:gd name="connsiteX21" fmla="*/ 1265238 w 2432050"/>
                  <a:gd name="connsiteY21" fmla="*/ 4458510 h 4714875"/>
                  <a:gd name="connsiteX22" fmla="*/ 407442 w 2432050"/>
                  <a:gd name="connsiteY22" fmla="*/ 4379912 h 4714875"/>
                  <a:gd name="connsiteX23" fmla="*/ 341312 w 2432050"/>
                  <a:gd name="connsiteY23" fmla="*/ 4450639 h 4714875"/>
                  <a:gd name="connsiteX24" fmla="*/ 407442 w 2432050"/>
                  <a:gd name="connsiteY24" fmla="*/ 4524375 h 4714875"/>
                  <a:gd name="connsiteX25" fmla="*/ 448935 w 2432050"/>
                  <a:gd name="connsiteY25" fmla="*/ 4524375 h 4714875"/>
                  <a:gd name="connsiteX26" fmla="*/ 399662 w 2432050"/>
                  <a:gd name="connsiteY26" fmla="*/ 4470202 h 4714875"/>
                  <a:gd name="connsiteX27" fmla="*/ 511175 w 2432050"/>
                  <a:gd name="connsiteY27" fmla="*/ 4470202 h 4714875"/>
                  <a:gd name="connsiteX28" fmla="*/ 511175 w 2432050"/>
                  <a:gd name="connsiteY28" fmla="*/ 4432581 h 4714875"/>
                  <a:gd name="connsiteX29" fmla="*/ 399662 w 2432050"/>
                  <a:gd name="connsiteY29" fmla="*/ 4432581 h 4714875"/>
                  <a:gd name="connsiteX30" fmla="*/ 448935 w 2432050"/>
                  <a:gd name="connsiteY30" fmla="*/ 4379912 h 4714875"/>
                  <a:gd name="connsiteX31" fmla="*/ 1960189 w 2432050"/>
                  <a:gd name="connsiteY31" fmla="*/ 4378058 h 4714875"/>
                  <a:gd name="connsiteX32" fmla="*/ 1915423 w 2432050"/>
                  <a:gd name="connsiteY32" fmla="*/ 4396601 h 4714875"/>
                  <a:gd name="connsiteX33" fmla="*/ 1904123 w 2432050"/>
                  <a:gd name="connsiteY33" fmla="*/ 4470808 h 4714875"/>
                  <a:gd name="connsiteX34" fmla="*/ 1905295 w 2432050"/>
                  <a:gd name="connsiteY34" fmla="*/ 4472792 h 4714875"/>
                  <a:gd name="connsiteX35" fmla="*/ 1857811 w 2432050"/>
                  <a:gd name="connsiteY35" fmla="*/ 4519998 h 4714875"/>
                  <a:gd name="connsiteX36" fmla="*/ 1855695 w 2432050"/>
                  <a:gd name="connsiteY36" fmla="*/ 4540760 h 4714875"/>
                  <a:gd name="connsiteX37" fmla="*/ 1857811 w 2432050"/>
                  <a:gd name="connsiteY37" fmla="*/ 4543351 h 4714875"/>
                  <a:gd name="connsiteX38" fmla="*/ 1860401 w 2432050"/>
                  <a:gd name="connsiteY38" fmla="*/ 4545467 h 4714875"/>
                  <a:gd name="connsiteX39" fmla="*/ 1881164 w 2432050"/>
                  <a:gd name="connsiteY39" fmla="*/ 4543351 h 4714875"/>
                  <a:gd name="connsiteX40" fmla="*/ 1928281 w 2432050"/>
                  <a:gd name="connsiteY40" fmla="*/ 4495975 h 4714875"/>
                  <a:gd name="connsiteX41" fmla="*/ 1930747 w 2432050"/>
                  <a:gd name="connsiteY41" fmla="*/ 4497433 h 4714875"/>
                  <a:gd name="connsiteX42" fmla="*/ 2004955 w 2432050"/>
                  <a:gd name="connsiteY42" fmla="*/ 4486133 h 4714875"/>
                  <a:gd name="connsiteX43" fmla="*/ 2004955 w 2432050"/>
                  <a:gd name="connsiteY43" fmla="*/ 4396601 h 4714875"/>
                  <a:gd name="connsiteX44" fmla="*/ 1960189 w 2432050"/>
                  <a:gd name="connsiteY44" fmla="*/ 4378058 h 4714875"/>
                  <a:gd name="connsiteX45" fmla="*/ 189391 w 2432050"/>
                  <a:gd name="connsiteY45" fmla="*/ 488042 h 4714875"/>
                  <a:gd name="connsiteX46" fmla="*/ 146050 w 2432050"/>
                  <a:gd name="connsiteY46" fmla="*/ 531383 h 4714875"/>
                  <a:gd name="connsiteX47" fmla="*/ 146050 w 2432050"/>
                  <a:gd name="connsiteY47" fmla="*/ 4131329 h 4714875"/>
                  <a:gd name="connsiteX48" fmla="*/ 189391 w 2432050"/>
                  <a:gd name="connsiteY48" fmla="*/ 4174670 h 4714875"/>
                  <a:gd name="connsiteX49" fmla="*/ 2193447 w 2432050"/>
                  <a:gd name="connsiteY49" fmla="*/ 4174670 h 4714875"/>
                  <a:gd name="connsiteX50" fmla="*/ 2236788 w 2432050"/>
                  <a:gd name="connsiteY50" fmla="*/ 4131329 h 4714875"/>
                  <a:gd name="connsiteX51" fmla="*/ 2236788 w 2432050"/>
                  <a:gd name="connsiteY51" fmla="*/ 531383 h 4714875"/>
                  <a:gd name="connsiteX52" fmla="*/ 2193447 w 2432050"/>
                  <a:gd name="connsiteY52" fmla="*/ 488042 h 4714875"/>
                  <a:gd name="connsiteX53" fmla="*/ 972608 w 2432050"/>
                  <a:gd name="connsiteY53" fmla="*/ 239712 h 4714875"/>
                  <a:gd name="connsiteX54" fmla="*/ 923925 w 2432050"/>
                  <a:gd name="connsiteY54" fmla="*/ 287338 h 4714875"/>
                  <a:gd name="connsiteX55" fmla="*/ 972608 w 2432050"/>
                  <a:gd name="connsiteY55" fmla="*/ 311150 h 4714875"/>
                  <a:gd name="connsiteX56" fmla="*/ 1459442 w 2432050"/>
                  <a:gd name="connsiteY56" fmla="*/ 311150 h 4714875"/>
                  <a:gd name="connsiteX57" fmla="*/ 1508125 w 2432050"/>
                  <a:gd name="connsiteY57" fmla="*/ 287338 h 4714875"/>
                  <a:gd name="connsiteX58" fmla="*/ 1459442 w 2432050"/>
                  <a:gd name="connsiteY58" fmla="*/ 239712 h 4714875"/>
                  <a:gd name="connsiteX59" fmla="*/ 972608 w 2432050"/>
                  <a:gd name="connsiteY59" fmla="*/ 239712 h 4714875"/>
                  <a:gd name="connsiteX60" fmla="*/ 97259 w 2432050"/>
                  <a:gd name="connsiteY60" fmla="*/ 0 h 4714875"/>
                  <a:gd name="connsiteX61" fmla="*/ 2285579 w 2432050"/>
                  <a:gd name="connsiteY61" fmla="*/ 0 h 4714875"/>
                  <a:gd name="connsiteX62" fmla="*/ 2382838 w 2432050"/>
                  <a:gd name="connsiteY62" fmla="*/ 95734 h 4714875"/>
                  <a:gd name="connsiteX63" fmla="*/ 2382838 w 2432050"/>
                  <a:gd name="connsiteY63" fmla="*/ 3517900 h 4714875"/>
                  <a:gd name="connsiteX64" fmla="*/ 2432050 w 2432050"/>
                  <a:gd name="connsiteY64" fmla="*/ 3517900 h 4714875"/>
                  <a:gd name="connsiteX65" fmla="*/ 2432050 w 2432050"/>
                  <a:gd name="connsiteY65" fmla="*/ 4068763 h 4714875"/>
                  <a:gd name="connsiteX66" fmla="*/ 2382838 w 2432050"/>
                  <a:gd name="connsiteY66" fmla="*/ 4068763 h 4714875"/>
                  <a:gd name="connsiteX67" fmla="*/ 2382838 w 2432050"/>
                  <a:gd name="connsiteY67" fmla="*/ 4619142 h 4714875"/>
                  <a:gd name="connsiteX68" fmla="*/ 2285579 w 2432050"/>
                  <a:gd name="connsiteY68" fmla="*/ 4714875 h 4714875"/>
                  <a:gd name="connsiteX69" fmla="*/ 97259 w 2432050"/>
                  <a:gd name="connsiteY69" fmla="*/ 4714875 h 4714875"/>
                  <a:gd name="connsiteX70" fmla="*/ 0 w 2432050"/>
                  <a:gd name="connsiteY70" fmla="*/ 4619142 h 4714875"/>
                  <a:gd name="connsiteX71" fmla="*/ 0 w 2432050"/>
                  <a:gd name="connsiteY71" fmla="*/ 95734 h 4714875"/>
                  <a:gd name="connsiteX72" fmla="*/ 97259 w 2432050"/>
                  <a:gd name="connsiteY72" fmla="*/ 0 h 47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432050" h="4714875">
                    <a:moveTo>
                      <a:pt x="1186276" y="4465736"/>
                    </a:moveTo>
                    <a:lnTo>
                      <a:pt x="1186276" y="4524962"/>
                    </a:lnTo>
                    <a:lnTo>
                      <a:pt x="1265238" y="4535850"/>
                    </a:lnTo>
                    <a:lnTo>
                      <a:pt x="1265238" y="4465736"/>
                    </a:lnTo>
                    <a:close/>
                    <a:moveTo>
                      <a:pt x="1119188" y="4465736"/>
                    </a:moveTo>
                    <a:lnTo>
                      <a:pt x="1119188" y="4515710"/>
                    </a:lnTo>
                    <a:lnTo>
                      <a:pt x="1178872" y="4523941"/>
                    </a:lnTo>
                    <a:lnTo>
                      <a:pt x="1178872" y="4465736"/>
                    </a:lnTo>
                    <a:close/>
                    <a:moveTo>
                      <a:pt x="1178872" y="4402303"/>
                    </a:moveTo>
                    <a:lnTo>
                      <a:pt x="1119188" y="4410533"/>
                    </a:lnTo>
                    <a:lnTo>
                      <a:pt x="1119188" y="4458510"/>
                    </a:lnTo>
                    <a:lnTo>
                      <a:pt x="1178872" y="4458510"/>
                    </a:lnTo>
                    <a:close/>
                    <a:moveTo>
                      <a:pt x="1960189" y="4398721"/>
                    </a:moveTo>
                    <a:cubicBezTo>
                      <a:pt x="1971103" y="4398721"/>
                      <a:pt x="1982017" y="4402885"/>
                      <a:pt x="1990344" y="4411212"/>
                    </a:cubicBezTo>
                    <a:cubicBezTo>
                      <a:pt x="2006998" y="4427866"/>
                      <a:pt x="2006998" y="4454868"/>
                      <a:pt x="1990344" y="4471522"/>
                    </a:cubicBezTo>
                    <a:cubicBezTo>
                      <a:pt x="1973690" y="4488177"/>
                      <a:pt x="1946688" y="4488177"/>
                      <a:pt x="1930033" y="4471522"/>
                    </a:cubicBezTo>
                    <a:cubicBezTo>
                      <a:pt x="1913379" y="4454868"/>
                      <a:pt x="1913379" y="4427866"/>
                      <a:pt x="1930033" y="4411212"/>
                    </a:cubicBezTo>
                    <a:cubicBezTo>
                      <a:pt x="1938360" y="4402884"/>
                      <a:pt x="1949274" y="4398721"/>
                      <a:pt x="1960189" y="4398721"/>
                    </a:cubicBezTo>
                    <a:close/>
                    <a:moveTo>
                      <a:pt x="1265238" y="4390393"/>
                    </a:moveTo>
                    <a:lnTo>
                      <a:pt x="1186276" y="4401282"/>
                    </a:lnTo>
                    <a:lnTo>
                      <a:pt x="1186276" y="4458510"/>
                    </a:lnTo>
                    <a:lnTo>
                      <a:pt x="1265238" y="4458510"/>
                    </a:lnTo>
                    <a:close/>
                    <a:moveTo>
                      <a:pt x="407442" y="4379912"/>
                    </a:moveTo>
                    <a:lnTo>
                      <a:pt x="341312" y="4450639"/>
                    </a:lnTo>
                    <a:lnTo>
                      <a:pt x="407442" y="4524375"/>
                    </a:lnTo>
                    <a:lnTo>
                      <a:pt x="448935" y="4524375"/>
                    </a:lnTo>
                    <a:lnTo>
                      <a:pt x="399662" y="4470202"/>
                    </a:lnTo>
                    <a:lnTo>
                      <a:pt x="511175" y="4470202"/>
                    </a:lnTo>
                    <a:lnTo>
                      <a:pt x="511175" y="4432581"/>
                    </a:lnTo>
                    <a:lnTo>
                      <a:pt x="399662" y="4432581"/>
                    </a:lnTo>
                    <a:lnTo>
                      <a:pt x="448935" y="4379912"/>
                    </a:lnTo>
                    <a:close/>
                    <a:moveTo>
                      <a:pt x="1960189" y="4378058"/>
                    </a:moveTo>
                    <a:cubicBezTo>
                      <a:pt x="1943986" y="4378058"/>
                      <a:pt x="1927784" y="4384239"/>
                      <a:pt x="1915423" y="4396601"/>
                    </a:cubicBezTo>
                    <a:cubicBezTo>
                      <a:pt x="1895335" y="4416689"/>
                      <a:pt x="1891568" y="4446918"/>
                      <a:pt x="1904123" y="4470808"/>
                    </a:cubicBezTo>
                    <a:lnTo>
                      <a:pt x="1905295" y="4472792"/>
                    </a:lnTo>
                    <a:cubicBezTo>
                      <a:pt x="1897576" y="4480990"/>
                      <a:pt x="1868976" y="4508903"/>
                      <a:pt x="1857811" y="4519998"/>
                    </a:cubicBezTo>
                    <a:cubicBezTo>
                      <a:pt x="1852168" y="4525641"/>
                      <a:pt x="1851463" y="4534351"/>
                      <a:pt x="1855695" y="4540760"/>
                    </a:cubicBezTo>
                    <a:lnTo>
                      <a:pt x="1857811" y="4543351"/>
                    </a:lnTo>
                    <a:lnTo>
                      <a:pt x="1860401" y="4545467"/>
                    </a:lnTo>
                    <a:cubicBezTo>
                      <a:pt x="1866811" y="4549699"/>
                      <a:pt x="1875521" y="4548993"/>
                      <a:pt x="1881164" y="4543351"/>
                    </a:cubicBezTo>
                    <a:cubicBezTo>
                      <a:pt x="1896869" y="4527559"/>
                      <a:pt x="1912575" y="4511767"/>
                      <a:pt x="1928281" y="4495975"/>
                    </a:cubicBezTo>
                    <a:lnTo>
                      <a:pt x="1930747" y="4497433"/>
                    </a:lnTo>
                    <a:cubicBezTo>
                      <a:pt x="1954638" y="4509987"/>
                      <a:pt x="1984867" y="4506221"/>
                      <a:pt x="2004955" y="4486133"/>
                    </a:cubicBezTo>
                    <a:cubicBezTo>
                      <a:pt x="2029678" y="4461409"/>
                      <a:pt x="2029678" y="4421325"/>
                      <a:pt x="2004955" y="4396601"/>
                    </a:cubicBezTo>
                    <a:cubicBezTo>
                      <a:pt x="1992593" y="4384239"/>
                      <a:pt x="1976391" y="4378058"/>
                      <a:pt x="1960189" y="4378058"/>
                    </a:cubicBezTo>
                    <a:close/>
                    <a:moveTo>
                      <a:pt x="189391" y="488042"/>
                    </a:moveTo>
                    <a:cubicBezTo>
                      <a:pt x="165454" y="488042"/>
                      <a:pt x="146050" y="507446"/>
                      <a:pt x="146050" y="531383"/>
                    </a:cubicBezTo>
                    <a:lnTo>
                      <a:pt x="146050" y="4131329"/>
                    </a:lnTo>
                    <a:cubicBezTo>
                      <a:pt x="146050" y="4155266"/>
                      <a:pt x="165454" y="4174670"/>
                      <a:pt x="189391" y="4174670"/>
                    </a:cubicBezTo>
                    <a:lnTo>
                      <a:pt x="2193447" y="4174670"/>
                    </a:lnTo>
                    <a:cubicBezTo>
                      <a:pt x="2217384" y="4174670"/>
                      <a:pt x="2236788" y="4155266"/>
                      <a:pt x="2236788" y="4131329"/>
                    </a:cubicBezTo>
                    <a:lnTo>
                      <a:pt x="2236788" y="531383"/>
                    </a:lnTo>
                    <a:cubicBezTo>
                      <a:pt x="2236788" y="507446"/>
                      <a:pt x="2217384" y="488042"/>
                      <a:pt x="2193447" y="488042"/>
                    </a:cubicBezTo>
                    <a:close/>
                    <a:moveTo>
                      <a:pt x="972608" y="239712"/>
                    </a:moveTo>
                    <a:cubicBezTo>
                      <a:pt x="948267" y="239712"/>
                      <a:pt x="923925" y="263525"/>
                      <a:pt x="923925" y="287338"/>
                    </a:cubicBezTo>
                    <a:cubicBezTo>
                      <a:pt x="923925" y="311150"/>
                      <a:pt x="948267" y="311150"/>
                      <a:pt x="972608" y="311150"/>
                    </a:cubicBezTo>
                    <a:cubicBezTo>
                      <a:pt x="972608" y="311150"/>
                      <a:pt x="972608" y="311150"/>
                      <a:pt x="1459442" y="311150"/>
                    </a:cubicBezTo>
                    <a:cubicBezTo>
                      <a:pt x="1483784" y="311150"/>
                      <a:pt x="1508125" y="311150"/>
                      <a:pt x="1508125" y="287338"/>
                    </a:cubicBezTo>
                    <a:cubicBezTo>
                      <a:pt x="1508125" y="263525"/>
                      <a:pt x="1483784" y="239712"/>
                      <a:pt x="1459442" y="239712"/>
                    </a:cubicBezTo>
                    <a:cubicBezTo>
                      <a:pt x="1459442" y="239712"/>
                      <a:pt x="1459442" y="239712"/>
                      <a:pt x="972608" y="239712"/>
                    </a:cubicBezTo>
                    <a:close/>
                    <a:moveTo>
                      <a:pt x="97259" y="0"/>
                    </a:moveTo>
                    <a:cubicBezTo>
                      <a:pt x="2285579" y="0"/>
                      <a:pt x="2285579" y="0"/>
                      <a:pt x="2285579" y="0"/>
                    </a:cubicBezTo>
                    <a:cubicBezTo>
                      <a:pt x="2334209" y="0"/>
                      <a:pt x="2382838" y="47867"/>
                      <a:pt x="2382838" y="95734"/>
                    </a:cubicBezTo>
                    <a:lnTo>
                      <a:pt x="2382838" y="3517900"/>
                    </a:lnTo>
                    <a:lnTo>
                      <a:pt x="2432050" y="3517900"/>
                    </a:lnTo>
                    <a:lnTo>
                      <a:pt x="2432050" y="4068763"/>
                    </a:lnTo>
                    <a:lnTo>
                      <a:pt x="2382838" y="4068763"/>
                    </a:lnTo>
                    <a:lnTo>
                      <a:pt x="2382838" y="4619142"/>
                    </a:lnTo>
                    <a:cubicBezTo>
                      <a:pt x="2382838" y="4667008"/>
                      <a:pt x="2334209" y="4714875"/>
                      <a:pt x="2285579" y="4714875"/>
                    </a:cubicBezTo>
                    <a:cubicBezTo>
                      <a:pt x="97259" y="4714875"/>
                      <a:pt x="97259" y="4714875"/>
                      <a:pt x="97259" y="4714875"/>
                    </a:cubicBezTo>
                    <a:cubicBezTo>
                      <a:pt x="48629" y="4714875"/>
                      <a:pt x="0" y="4667008"/>
                      <a:pt x="0" y="4619142"/>
                    </a:cubicBezTo>
                    <a:cubicBezTo>
                      <a:pt x="0" y="95734"/>
                      <a:pt x="0" y="95734"/>
                      <a:pt x="0" y="95734"/>
                    </a:cubicBezTo>
                    <a:cubicBezTo>
                      <a:pt x="0" y="47867"/>
                      <a:pt x="48629" y="0"/>
                      <a:pt x="972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  <a:lumOff val="75000"/>
                </a:schemeClr>
              </a:solidFill>
              <a:ln>
                <a:noFill/>
              </a:ln>
              <a:extLst/>
            </p:spPr>
            <p:txBody>
              <a:bodyPr vert="horz" wrap="square" lIns="89646" tIns="44823" rIns="89646" bIns="4482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96354"/>
                <a:endParaRPr lang="en-US" sz="1568">
                  <a:solidFill>
                    <a:schemeClr val="tx1">
                      <a:lumMod val="95000"/>
                    </a:schemeClr>
                  </a:solidFill>
                  <a:latin typeface="Segoe UI"/>
                </a:endParaRPr>
              </a:p>
            </p:txBody>
          </p:sp>
          <p:sp>
            <p:nvSpPr>
              <p:cNvPr id="43" name="Freeform 29"/>
              <p:cNvSpPr>
                <a:spLocks noChangeAspect="1" noEditPoints="1"/>
              </p:cNvSpPr>
              <p:nvPr/>
            </p:nvSpPr>
            <p:spPr bwMode="black">
              <a:xfrm>
                <a:off x="4220314" y="1431833"/>
                <a:ext cx="569745" cy="359914"/>
              </a:xfrm>
              <a:custGeom>
                <a:avLst/>
                <a:gdLst>
                  <a:gd name="T0" fmla="*/ 2248 w 2312"/>
                  <a:gd name="T1" fmla="*/ 0 h 1460"/>
                  <a:gd name="T2" fmla="*/ 64 w 2312"/>
                  <a:gd name="T3" fmla="*/ 0 h 1460"/>
                  <a:gd name="T4" fmla="*/ 0 w 2312"/>
                  <a:gd name="T5" fmla="*/ 64 h 1460"/>
                  <a:gd name="T6" fmla="*/ 0 w 2312"/>
                  <a:gd name="T7" fmla="*/ 1396 h 1460"/>
                  <a:gd name="T8" fmla="*/ 64 w 2312"/>
                  <a:gd name="T9" fmla="*/ 1460 h 1460"/>
                  <a:gd name="T10" fmla="*/ 2248 w 2312"/>
                  <a:gd name="T11" fmla="*/ 1460 h 1460"/>
                  <a:gd name="T12" fmla="*/ 2312 w 2312"/>
                  <a:gd name="T13" fmla="*/ 1396 h 1460"/>
                  <a:gd name="T14" fmla="*/ 2312 w 2312"/>
                  <a:gd name="T15" fmla="*/ 64 h 1460"/>
                  <a:gd name="T16" fmla="*/ 2248 w 2312"/>
                  <a:gd name="T17" fmla="*/ 0 h 1460"/>
                  <a:gd name="T18" fmla="*/ 1152 w 2312"/>
                  <a:gd name="T19" fmla="*/ 1409 h 1460"/>
                  <a:gd name="T20" fmla="*/ 1120 w 2312"/>
                  <a:gd name="T21" fmla="*/ 1404 h 1460"/>
                  <a:gd name="T22" fmla="*/ 1120 w 2312"/>
                  <a:gd name="T23" fmla="*/ 1377 h 1460"/>
                  <a:gd name="T24" fmla="*/ 1152 w 2312"/>
                  <a:gd name="T25" fmla="*/ 1377 h 1460"/>
                  <a:gd name="T26" fmla="*/ 1152 w 2312"/>
                  <a:gd name="T27" fmla="*/ 1409 h 1460"/>
                  <a:gd name="T28" fmla="*/ 1152 w 2312"/>
                  <a:gd name="T29" fmla="*/ 1374 h 1460"/>
                  <a:gd name="T30" fmla="*/ 1120 w 2312"/>
                  <a:gd name="T31" fmla="*/ 1374 h 1460"/>
                  <a:gd name="T32" fmla="*/ 1120 w 2312"/>
                  <a:gd name="T33" fmla="*/ 1347 h 1460"/>
                  <a:gd name="T34" fmla="*/ 1152 w 2312"/>
                  <a:gd name="T35" fmla="*/ 1342 h 1460"/>
                  <a:gd name="T36" fmla="*/ 1152 w 2312"/>
                  <a:gd name="T37" fmla="*/ 1374 h 1460"/>
                  <a:gd name="T38" fmla="*/ 1199 w 2312"/>
                  <a:gd name="T39" fmla="*/ 1415 h 1460"/>
                  <a:gd name="T40" fmla="*/ 1156 w 2312"/>
                  <a:gd name="T41" fmla="*/ 1409 h 1460"/>
                  <a:gd name="T42" fmla="*/ 1156 w 2312"/>
                  <a:gd name="T43" fmla="*/ 1377 h 1460"/>
                  <a:gd name="T44" fmla="*/ 1199 w 2312"/>
                  <a:gd name="T45" fmla="*/ 1377 h 1460"/>
                  <a:gd name="T46" fmla="*/ 1199 w 2312"/>
                  <a:gd name="T47" fmla="*/ 1415 h 1460"/>
                  <a:gd name="T48" fmla="*/ 1199 w 2312"/>
                  <a:gd name="T49" fmla="*/ 1374 h 1460"/>
                  <a:gd name="T50" fmla="*/ 1156 w 2312"/>
                  <a:gd name="T51" fmla="*/ 1374 h 1460"/>
                  <a:gd name="T52" fmla="*/ 1156 w 2312"/>
                  <a:gd name="T53" fmla="*/ 1342 h 1460"/>
                  <a:gd name="T54" fmla="*/ 1199 w 2312"/>
                  <a:gd name="T55" fmla="*/ 1336 h 1460"/>
                  <a:gd name="T56" fmla="*/ 1199 w 2312"/>
                  <a:gd name="T57" fmla="*/ 1374 h 1460"/>
                  <a:gd name="T58" fmla="*/ 2176 w 2312"/>
                  <a:gd name="T59" fmla="*/ 1301 h 1460"/>
                  <a:gd name="T60" fmla="*/ 136 w 2312"/>
                  <a:gd name="T61" fmla="*/ 1301 h 1460"/>
                  <a:gd name="T62" fmla="*/ 136 w 2312"/>
                  <a:gd name="T63" fmla="*/ 158 h 1460"/>
                  <a:gd name="T64" fmla="*/ 2176 w 2312"/>
                  <a:gd name="T65" fmla="*/ 158 h 1460"/>
                  <a:gd name="T66" fmla="*/ 2176 w 2312"/>
                  <a:gd name="T67" fmla="*/ 1301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2" h="1460">
                    <a:moveTo>
                      <a:pt x="2248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8"/>
                      <a:pt x="0" y="64"/>
                    </a:cubicBezTo>
                    <a:cubicBezTo>
                      <a:pt x="0" y="1396"/>
                      <a:pt x="0" y="1396"/>
                      <a:pt x="0" y="1396"/>
                    </a:cubicBezTo>
                    <a:cubicBezTo>
                      <a:pt x="0" y="1431"/>
                      <a:pt x="29" y="1460"/>
                      <a:pt x="64" y="1460"/>
                    </a:cubicBezTo>
                    <a:cubicBezTo>
                      <a:pt x="2248" y="1460"/>
                      <a:pt x="2248" y="1460"/>
                      <a:pt x="2248" y="1460"/>
                    </a:cubicBezTo>
                    <a:cubicBezTo>
                      <a:pt x="2283" y="1460"/>
                      <a:pt x="2312" y="1431"/>
                      <a:pt x="2312" y="1396"/>
                    </a:cubicBezTo>
                    <a:cubicBezTo>
                      <a:pt x="2312" y="64"/>
                      <a:pt x="2312" y="64"/>
                      <a:pt x="2312" y="64"/>
                    </a:cubicBezTo>
                    <a:cubicBezTo>
                      <a:pt x="2312" y="28"/>
                      <a:pt x="2283" y="0"/>
                      <a:pt x="2248" y="0"/>
                    </a:cubicBezTo>
                    <a:close/>
                    <a:moveTo>
                      <a:pt x="1152" y="1409"/>
                    </a:moveTo>
                    <a:cubicBezTo>
                      <a:pt x="1120" y="1404"/>
                      <a:pt x="1120" y="1404"/>
                      <a:pt x="1120" y="1404"/>
                    </a:cubicBezTo>
                    <a:cubicBezTo>
                      <a:pt x="1120" y="1377"/>
                      <a:pt x="1120" y="1377"/>
                      <a:pt x="1120" y="1377"/>
                    </a:cubicBezTo>
                    <a:cubicBezTo>
                      <a:pt x="1152" y="1377"/>
                      <a:pt x="1152" y="1377"/>
                      <a:pt x="1152" y="1377"/>
                    </a:cubicBezTo>
                    <a:lnTo>
                      <a:pt x="1152" y="1409"/>
                    </a:lnTo>
                    <a:close/>
                    <a:moveTo>
                      <a:pt x="1152" y="1374"/>
                    </a:moveTo>
                    <a:cubicBezTo>
                      <a:pt x="1120" y="1374"/>
                      <a:pt x="1120" y="1374"/>
                      <a:pt x="1120" y="1374"/>
                    </a:cubicBezTo>
                    <a:cubicBezTo>
                      <a:pt x="1120" y="1347"/>
                      <a:pt x="1120" y="1347"/>
                      <a:pt x="1120" y="1347"/>
                    </a:cubicBezTo>
                    <a:cubicBezTo>
                      <a:pt x="1152" y="1342"/>
                      <a:pt x="1152" y="1342"/>
                      <a:pt x="1152" y="1342"/>
                    </a:cubicBezTo>
                    <a:lnTo>
                      <a:pt x="1152" y="1374"/>
                    </a:lnTo>
                    <a:close/>
                    <a:moveTo>
                      <a:pt x="1199" y="1415"/>
                    </a:moveTo>
                    <a:cubicBezTo>
                      <a:pt x="1156" y="1409"/>
                      <a:pt x="1156" y="1409"/>
                      <a:pt x="1156" y="1409"/>
                    </a:cubicBezTo>
                    <a:cubicBezTo>
                      <a:pt x="1156" y="1377"/>
                      <a:pt x="1156" y="1377"/>
                      <a:pt x="1156" y="1377"/>
                    </a:cubicBezTo>
                    <a:cubicBezTo>
                      <a:pt x="1199" y="1377"/>
                      <a:pt x="1199" y="1377"/>
                      <a:pt x="1199" y="1377"/>
                    </a:cubicBezTo>
                    <a:lnTo>
                      <a:pt x="1199" y="1415"/>
                    </a:lnTo>
                    <a:close/>
                    <a:moveTo>
                      <a:pt x="1199" y="1374"/>
                    </a:moveTo>
                    <a:cubicBezTo>
                      <a:pt x="1156" y="1374"/>
                      <a:pt x="1156" y="1374"/>
                      <a:pt x="1156" y="1374"/>
                    </a:cubicBezTo>
                    <a:cubicBezTo>
                      <a:pt x="1156" y="1342"/>
                      <a:pt x="1156" y="1342"/>
                      <a:pt x="1156" y="1342"/>
                    </a:cubicBezTo>
                    <a:cubicBezTo>
                      <a:pt x="1199" y="1336"/>
                      <a:pt x="1199" y="1336"/>
                      <a:pt x="1199" y="1336"/>
                    </a:cubicBezTo>
                    <a:lnTo>
                      <a:pt x="1199" y="1374"/>
                    </a:lnTo>
                    <a:close/>
                    <a:moveTo>
                      <a:pt x="2176" y="1301"/>
                    </a:moveTo>
                    <a:cubicBezTo>
                      <a:pt x="136" y="1301"/>
                      <a:pt x="136" y="1301"/>
                      <a:pt x="136" y="1301"/>
                    </a:cubicBezTo>
                    <a:cubicBezTo>
                      <a:pt x="136" y="158"/>
                      <a:pt x="136" y="158"/>
                      <a:pt x="136" y="158"/>
                    </a:cubicBezTo>
                    <a:cubicBezTo>
                      <a:pt x="2176" y="158"/>
                      <a:pt x="2176" y="158"/>
                      <a:pt x="2176" y="158"/>
                    </a:cubicBezTo>
                    <a:lnTo>
                      <a:pt x="2176" y="13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/>
                <a:endParaRPr lang="en-US" sz="1568">
                  <a:solidFill>
                    <a:schemeClr val="tx1">
                      <a:lumMod val="95000"/>
                    </a:schemeClr>
                  </a:solidFill>
                  <a:latin typeface="Segoe UI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2381460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Mobile</a:t>
              </a:r>
            </a:p>
          </p:txBody>
        </p:sp>
        <p:sp>
          <p:nvSpPr>
            <p:cNvPr id="28" name="Freeform 127"/>
            <p:cNvSpPr>
              <a:spLocks noChangeAspect="1"/>
            </p:cNvSpPr>
            <p:nvPr/>
          </p:nvSpPr>
          <p:spPr bwMode="black">
            <a:xfrm>
              <a:off x="4478352" y="1629311"/>
              <a:ext cx="603790" cy="475181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68">
                <a:solidFill>
                  <a:schemeClr val="tx1">
                    <a:lumMod val="9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4427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PC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761741" y="1910870"/>
              <a:ext cx="939747" cy="193622"/>
              <a:chOff x="6339600" y="1490715"/>
              <a:chExt cx="939747" cy="193622"/>
            </a:xfrm>
          </p:grpSpPr>
          <p:sp>
            <p:nvSpPr>
              <p:cNvPr id="40" name="Freeform 23"/>
              <p:cNvSpPr>
                <a:spLocks noEditPoints="1"/>
              </p:cNvSpPr>
              <p:nvPr/>
            </p:nvSpPr>
            <p:spPr bwMode="auto">
              <a:xfrm>
                <a:off x="6942708" y="1490715"/>
                <a:ext cx="336639" cy="193622"/>
              </a:xfrm>
              <a:custGeom>
                <a:avLst/>
                <a:gdLst>
                  <a:gd name="T0" fmla="*/ 179 w 331"/>
                  <a:gd name="T1" fmla="*/ 68 h 190"/>
                  <a:gd name="T2" fmla="*/ 166 w 331"/>
                  <a:gd name="T3" fmla="*/ 82 h 190"/>
                  <a:gd name="T4" fmla="*/ 152 w 331"/>
                  <a:gd name="T5" fmla="*/ 68 h 190"/>
                  <a:gd name="T6" fmla="*/ 166 w 331"/>
                  <a:gd name="T7" fmla="*/ 55 h 190"/>
                  <a:gd name="T8" fmla="*/ 179 w 331"/>
                  <a:gd name="T9" fmla="*/ 68 h 190"/>
                  <a:gd name="T10" fmla="*/ 261 w 331"/>
                  <a:gd name="T11" fmla="*/ 18 h 190"/>
                  <a:gd name="T12" fmla="*/ 220 w 331"/>
                  <a:gd name="T13" fmla="*/ 2 h 190"/>
                  <a:gd name="T14" fmla="*/ 193 w 331"/>
                  <a:gd name="T15" fmla="*/ 23 h 190"/>
                  <a:gd name="T16" fmla="*/ 166 w 331"/>
                  <a:gd name="T17" fmla="*/ 25 h 190"/>
                  <a:gd name="T18" fmla="*/ 138 w 331"/>
                  <a:gd name="T19" fmla="*/ 23 h 190"/>
                  <a:gd name="T20" fmla="*/ 111 w 331"/>
                  <a:gd name="T21" fmla="*/ 2 h 190"/>
                  <a:gd name="T22" fmla="*/ 71 w 331"/>
                  <a:gd name="T23" fmla="*/ 18 h 190"/>
                  <a:gd name="T24" fmla="*/ 52 w 331"/>
                  <a:gd name="T25" fmla="*/ 185 h 190"/>
                  <a:gd name="T26" fmla="*/ 96 w 331"/>
                  <a:gd name="T27" fmla="*/ 158 h 190"/>
                  <a:gd name="T28" fmla="*/ 166 w 331"/>
                  <a:gd name="T29" fmla="*/ 135 h 190"/>
                  <a:gd name="T30" fmla="*/ 235 w 331"/>
                  <a:gd name="T31" fmla="*/ 158 h 190"/>
                  <a:gd name="T32" fmla="*/ 279 w 331"/>
                  <a:gd name="T33" fmla="*/ 185 h 190"/>
                  <a:gd name="T34" fmla="*/ 261 w 331"/>
                  <a:gd name="T35" fmla="*/ 1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1" h="190">
                    <a:moveTo>
                      <a:pt x="179" y="68"/>
                    </a:moveTo>
                    <a:cubicBezTo>
                      <a:pt x="179" y="76"/>
                      <a:pt x="173" y="82"/>
                      <a:pt x="166" y="82"/>
                    </a:cubicBezTo>
                    <a:cubicBezTo>
                      <a:pt x="158" y="82"/>
                      <a:pt x="152" y="76"/>
                      <a:pt x="152" y="68"/>
                    </a:cubicBezTo>
                    <a:cubicBezTo>
                      <a:pt x="152" y="61"/>
                      <a:pt x="158" y="55"/>
                      <a:pt x="166" y="55"/>
                    </a:cubicBezTo>
                    <a:cubicBezTo>
                      <a:pt x="173" y="55"/>
                      <a:pt x="179" y="61"/>
                      <a:pt x="179" y="68"/>
                    </a:cubicBezTo>
                    <a:moveTo>
                      <a:pt x="261" y="18"/>
                    </a:moveTo>
                    <a:cubicBezTo>
                      <a:pt x="257" y="10"/>
                      <a:pt x="225" y="0"/>
                      <a:pt x="220" y="2"/>
                    </a:cubicBezTo>
                    <a:cubicBezTo>
                      <a:pt x="218" y="5"/>
                      <a:pt x="199" y="21"/>
                      <a:pt x="193" y="23"/>
                    </a:cubicBezTo>
                    <a:cubicBezTo>
                      <a:pt x="187" y="25"/>
                      <a:pt x="166" y="25"/>
                      <a:pt x="166" y="25"/>
                    </a:cubicBezTo>
                    <a:cubicBezTo>
                      <a:pt x="166" y="25"/>
                      <a:pt x="144" y="25"/>
                      <a:pt x="138" y="23"/>
                    </a:cubicBezTo>
                    <a:cubicBezTo>
                      <a:pt x="132" y="21"/>
                      <a:pt x="113" y="5"/>
                      <a:pt x="111" y="2"/>
                    </a:cubicBezTo>
                    <a:cubicBezTo>
                      <a:pt x="106" y="0"/>
                      <a:pt x="74" y="10"/>
                      <a:pt x="71" y="18"/>
                    </a:cubicBezTo>
                    <a:cubicBezTo>
                      <a:pt x="71" y="18"/>
                      <a:pt x="0" y="167"/>
                      <a:pt x="52" y="185"/>
                    </a:cubicBezTo>
                    <a:cubicBezTo>
                      <a:pt x="74" y="190"/>
                      <a:pt x="83" y="170"/>
                      <a:pt x="96" y="158"/>
                    </a:cubicBezTo>
                    <a:cubicBezTo>
                      <a:pt x="109" y="146"/>
                      <a:pt x="128" y="135"/>
                      <a:pt x="166" y="135"/>
                    </a:cubicBezTo>
                    <a:cubicBezTo>
                      <a:pt x="204" y="135"/>
                      <a:pt x="222" y="146"/>
                      <a:pt x="235" y="158"/>
                    </a:cubicBezTo>
                    <a:cubicBezTo>
                      <a:pt x="248" y="170"/>
                      <a:pt x="257" y="190"/>
                      <a:pt x="279" y="185"/>
                    </a:cubicBezTo>
                    <a:cubicBezTo>
                      <a:pt x="331" y="167"/>
                      <a:pt x="261" y="18"/>
                      <a:pt x="261" y="18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1" name="Freeform: Shape 178"/>
              <p:cNvSpPr>
                <a:spLocks noChangeArrowheads="1"/>
              </p:cNvSpPr>
              <p:nvPr/>
            </p:nvSpPr>
            <p:spPr bwMode="auto">
              <a:xfrm>
                <a:off x="6339600" y="1533420"/>
                <a:ext cx="588963" cy="131259"/>
              </a:xfrm>
              <a:custGeom>
                <a:avLst/>
                <a:gdLst>
                  <a:gd name="connsiteX0" fmla="*/ 120832 w 2906666"/>
                  <a:gd name="connsiteY0" fmla="*/ 312149 h 647791"/>
                  <a:gd name="connsiteX1" fmla="*/ 120832 w 2906666"/>
                  <a:gd name="connsiteY1" fmla="*/ 342358 h 647791"/>
                  <a:gd name="connsiteX2" fmla="*/ 1392918 w 2906666"/>
                  <a:gd name="connsiteY2" fmla="*/ 342358 h 647791"/>
                  <a:gd name="connsiteX3" fmla="*/ 1392918 w 2906666"/>
                  <a:gd name="connsiteY3" fmla="*/ 312149 h 647791"/>
                  <a:gd name="connsiteX4" fmla="*/ 2581093 w 2906666"/>
                  <a:gd name="connsiteY4" fmla="*/ 265159 h 647791"/>
                  <a:gd name="connsiteX5" fmla="*/ 2634796 w 2906666"/>
                  <a:gd name="connsiteY5" fmla="*/ 272096 h 647791"/>
                  <a:gd name="connsiteX6" fmla="*/ 2688499 w 2906666"/>
                  <a:gd name="connsiteY6" fmla="*/ 265159 h 647791"/>
                  <a:gd name="connsiteX7" fmla="*/ 2648222 w 2906666"/>
                  <a:gd name="connsiteY7" fmla="*/ 285969 h 647791"/>
                  <a:gd name="connsiteX8" fmla="*/ 2673395 w 2906666"/>
                  <a:gd name="connsiteY8" fmla="*/ 317184 h 647791"/>
                  <a:gd name="connsiteX9" fmla="*/ 2687645 w 2906666"/>
                  <a:gd name="connsiteY9" fmla="*/ 366266 h 647791"/>
                  <a:gd name="connsiteX10" fmla="*/ 2687149 w 2906666"/>
                  <a:gd name="connsiteY10" fmla="*/ 367017 h 647791"/>
                  <a:gd name="connsiteX11" fmla="*/ 2684828 w 2906666"/>
                  <a:gd name="connsiteY11" fmla="*/ 363248 h 647791"/>
                  <a:gd name="connsiteX12" fmla="*/ 2634796 w 2906666"/>
                  <a:gd name="connsiteY12" fmla="*/ 299842 h 647791"/>
                  <a:gd name="connsiteX13" fmla="*/ 2584764 w 2906666"/>
                  <a:gd name="connsiteY13" fmla="*/ 363248 h 647791"/>
                  <a:gd name="connsiteX14" fmla="*/ 2582443 w 2906666"/>
                  <a:gd name="connsiteY14" fmla="*/ 367017 h 647791"/>
                  <a:gd name="connsiteX15" fmla="*/ 2581914 w 2906666"/>
                  <a:gd name="connsiteY15" fmla="*/ 366215 h 647791"/>
                  <a:gd name="connsiteX16" fmla="*/ 2595358 w 2906666"/>
                  <a:gd name="connsiteY16" fmla="*/ 317184 h 647791"/>
                  <a:gd name="connsiteX17" fmla="*/ 2614658 w 2906666"/>
                  <a:gd name="connsiteY17" fmla="*/ 285969 h 647791"/>
                  <a:gd name="connsiteX18" fmla="*/ 2581093 w 2906666"/>
                  <a:gd name="connsiteY18" fmla="*/ 265159 h 647791"/>
                  <a:gd name="connsiteX19" fmla="*/ 2634796 w 2906666"/>
                  <a:gd name="connsiteY19" fmla="*/ 238307 h 647791"/>
                  <a:gd name="connsiteX20" fmla="*/ 2560954 w 2906666"/>
                  <a:gd name="connsiteY20" fmla="*/ 313827 h 647791"/>
                  <a:gd name="connsiteX21" fmla="*/ 2566757 w 2906666"/>
                  <a:gd name="connsiteY21" fmla="*/ 343223 h 647791"/>
                  <a:gd name="connsiteX22" fmla="*/ 2581914 w 2906666"/>
                  <a:gd name="connsiteY22" fmla="*/ 366215 h 647791"/>
                  <a:gd name="connsiteX23" fmla="*/ 2581093 w 2906666"/>
                  <a:gd name="connsiteY23" fmla="*/ 369209 h 647791"/>
                  <a:gd name="connsiteX24" fmla="*/ 2582443 w 2906666"/>
                  <a:gd name="connsiteY24" fmla="*/ 367017 h 647791"/>
                  <a:gd name="connsiteX25" fmla="*/ 2582582 w 2906666"/>
                  <a:gd name="connsiteY25" fmla="*/ 367228 h 647791"/>
                  <a:gd name="connsiteX26" fmla="*/ 2634796 w 2906666"/>
                  <a:gd name="connsiteY26" fmla="*/ 389347 h 647791"/>
                  <a:gd name="connsiteX27" fmla="*/ 2687011 w 2906666"/>
                  <a:gd name="connsiteY27" fmla="*/ 367228 h 647791"/>
                  <a:gd name="connsiteX28" fmla="*/ 2687149 w 2906666"/>
                  <a:gd name="connsiteY28" fmla="*/ 367017 h 647791"/>
                  <a:gd name="connsiteX29" fmla="*/ 2688499 w 2906666"/>
                  <a:gd name="connsiteY29" fmla="*/ 369209 h 647791"/>
                  <a:gd name="connsiteX30" fmla="*/ 2687645 w 2906666"/>
                  <a:gd name="connsiteY30" fmla="*/ 366266 h 647791"/>
                  <a:gd name="connsiteX31" fmla="*/ 2702835 w 2906666"/>
                  <a:gd name="connsiteY31" fmla="*/ 343223 h 647791"/>
                  <a:gd name="connsiteX32" fmla="*/ 2708638 w 2906666"/>
                  <a:gd name="connsiteY32" fmla="*/ 313827 h 647791"/>
                  <a:gd name="connsiteX33" fmla="*/ 2634796 w 2906666"/>
                  <a:gd name="connsiteY33" fmla="*/ 238307 h 647791"/>
                  <a:gd name="connsiteX34" fmla="*/ 13426 w 2906666"/>
                  <a:gd name="connsiteY34" fmla="*/ 0 h 647791"/>
                  <a:gd name="connsiteX35" fmla="*/ 1507036 w 2906666"/>
                  <a:gd name="connsiteY35" fmla="*/ 0 h 647791"/>
                  <a:gd name="connsiteX36" fmla="*/ 2893238 w 2906666"/>
                  <a:gd name="connsiteY36" fmla="*/ 0 h 647791"/>
                  <a:gd name="connsiteX37" fmla="*/ 2906664 w 2906666"/>
                  <a:gd name="connsiteY37" fmla="*/ 33564 h 647791"/>
                  <a:gd name="connsiteX38" fmla="*/ 2906666 w 2906666"/>
                  <a:gd name="connsiteY38" fmla="*/ 33564 h 647791"/>
                  <a:gd name="connsiteX39" fmla="*/ 2906666 w 2906666"/>
                  <a:gd name="connsiteY39" fmla="*/ 614227 h 647791"/>
                  <a:gd name="connsiteX40" fmla="*/ 2906664 w 2906666"/>
                  <a:gd name="connsiteY40" fmla="*/ 614227 h 647791"/>
                  <a:gd name="connsiteX41" fmla="*/ 2893238 w 2906666"/>
                  <a:gd name="connsiteY41" fmla="*/ 647791 h 647791"/>
                  <a:gd name="connsiteX42" fmla="*/ 13426 w 2906666"/>
                  <a:gd name="connsiteY42" fmla="*/ 647791 h 647791"/>
                  <a:gd name="connsiteX43" fmla="*/ 0 w 2906666"/>
                  <a:gd name="connsiteY43" fmla="*/ 614227 h 647791"/>
                  <a:gd name="connsiteX44" fmla="*/ 0 w 2906666"/>
                  <a:gd name="connsiteY44" fmla="*/ 382633 h 647791"/>
                  <a:gd name="connsiteX45" fmla="*/ 1 w 2906666"/>
                  <a:gd name="connsiteY45" fmla="*/ 382632 h 647791"/>
                  <a:gd name="connsiteX46" fmla="*/ 0 w 2906666"/>
                  <a:gd name="connsiteY46" fmla="*/ 382632 h 647791"/>
                  <a:gd name="connsiteX47" fmla="*/ 6713 w 2906666"/>
                  <a:gd name="connsiteY47" fmla="*/ 355781 h 647791"/>
                  <a:gd name="connsiteX48" fmla="*/ 6713 w 2906666"/>
                  <a:gd name="connsiteY48" fmla="*/ 298723 h 647791"/>
                  <a:gd name="connsiteX49" fmla="*/ 0 w 2906666"/>
                  <a:gd name="connsiteY49" fmla="*/ 265159 h 647791"/>
                  <a:gd name="connsiteX50" fmla="*/ 1 w 2906666"/>
                  <a:gd name="connsiteY50" fmla="*/ 265159 h 647791"/>
                  <a:gd name="connsiteX51" fmla="*/ 0 w 2906666"/>
                  <a:gd name="connsiteY51" fmla="*/ 265158 h 647791"/>
                  <a:gd name="connsiteX52" fmla="*/ 0 w 2906666"/>
                  <a:gd name="connsiteY52" fmla="*/ 33564 h 64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906666" h="647791">
                    <a:moveTo>
                      <a:pt x="120832" y="312149"/>
                    </a:moveTo>
                    <a:lnTo>
                      <a:pt x="120832" y="342358"/>
                    </a:lnTo>
                    <a:lnTo>
                      <a:pt x="1392918" y="342358"/>
                    </a:lnTo>
                    <a:lnTo>
                      <a:pt x="1392918" y="312149"/>
                    </a:lnTo>
                    <a:close/>
                    <a:moveTo>
                      <a:pt x="2581093" y="265159"/>
                    </a:moveTo>
                    <a:cubicBezTo>
                      <a:pt x="2594519" y="265159"/>
                      <a:pt x="2614658" y="265159"/>
                      <a:pt x="2634796" y="272096"/>
                    </a:cubicBezTo>
                    <a:cubicBezTo>
                      <a:pt x="2654935" y="265159"/>
                      <a:pt x="2675073" y="265159"/>
                      <a:pt x="2688499" y="265159"/>
                    </a:cubicBezTo>
                    <a:cubicBezTo>
                      <a:pt x="2675073" y="272096"/>
                      <a:pt x="2661648" y="279032"/>
                      <a:pt x="2648222" y="285969"/>
                    </a:cubicBezTo>
                    <a:cubicBezTo>
                      <a:pt x="2658291" y="292906"/>
                      <a:pt x="2666682" y="303311"/>
                      <a:pt x="2673395" y="317184"/>
                    </a:cubicBezTo>
                    <a:lnTo>
                      <a:pt x="2687645" y="366266"/>
                    </a:lnTo>
                    <a:lnTo>
                      <a:pt x="2687149" y="367017"/>
                    </a:lnTo>
                    <a:lnTo>
                      <a:pt x="2684828" y="363248"/>
                    </a:lnTo>
                    <a:cubicBezTo>
                      <a:pt x="2677591" y="351867"/>
                      <a:pt x="2659970" y="325855"/>
                      <a:pt x="2634796" y="299842"/>
                    </a:cubicBezTo>
                    <a:cubicBezTo>
                      <a:pt x="2609623" y="325855"/>
                      <a:pt x="2592002" y="351867"/>
                      <a:pt x="2584764" y="363248"/>
                    </a:cubicBezTo>
                    <a:lnTo>
                      <a:pt x="2582443" y="367017"/>
                    </a:lnTo>
                    <a:lnTo>
                      <a:pt x="2581914" y="366215"/>
                    </a:lnTo>
                    <a:lnTo>
                      <a:pt x="2595358" y="317184"/>
                    </a:lnTo>
                    <a:cubicBezTo>
                      <a:pt x="2601232" y="303311"/>
                      <a:pt x="2607945" y="292906"/>
                      <a:pt x="2614658" y="285969"/>
                    </a:cubicBezTo>
                    <a:cubicBezTo>
                      <a:pt x="2607945" y="279032"/>
                      <a:pt x="2594519" y="272096"/>
                      <a:pt x="2581093" y="265159"/>
                    </a:cubicBezTo>
                    <a:close/>
                    <a:moveTo>
                      <a:pt x="2634796" y="238307"/>
                    </a:moveTo>
                    <a:cubicBezTo>
                      <a:pt x="2594014" y="238307"/>
                      <a:pt x="2560954" y="272118"/>
                      <a:pt x="2560954" y="313827"/>
                    </a:cubicBezTo>
                    <a:cubicBezTo>
                      <a:pt x="2560954" y="324254"/>
                      <a:pt x="2563020" y="334188"/>
                      <a:pt x="2566757" y="343223"/>
                    </a:cubicBezTo>
                    <a:lnTo>
                      <a:pt x="2581914" y="366215"/>
                    </a:lnTo>
                    <a:lnTo>
                      <a:pt x="2581093" y="369209"/>
                    </a:lnTo>
                    <a:lnTo>
                      <a:pt x="2582443" y="367017"/>
                    </a:lnTo>
                    <a:lnTo>
                      <a:pt x="2582582" y="367228"/>
                    </a:lnTo>
                    <a:cubicBezTo>
                      <a:pt x="2595945" y="380894"/>
                      <a:pt x="2614405" y="389347"/>
                      <a:pt x="2634796" y="389347"/>
                    </a:cubicBezTo>
                    <a:cubicBezTo>
                      <a:pt x="2655187" y="389347"/>
                      <a:pt x="2673648" y="380894"/>
                      <a:pt x="2687011" y="367228"/>
                    </a:cubicBezTo>
                    <a:lnTo>
                      <a:pt x="2687149" y="367017"/>
                    </a:lnTo>
                    <a:lnTo>
                      <a:pt x="2688499" y="369209"/>
                    </a:lnTo>
                    <a:lnTo>
                      <a:pt x="2687645" y="366266"/>
                    </a:lnTo>
                    <a:lnTo>
                      <a:pt x="2702835" y="343223"/>
                    </a:lnTo>
                    <a:cubicBezTo>
                      <a:pt x="2706572" y="334188"/>
                      <a:pt x="2708638" y="324254"/>
                      <a:pt x="2708638" y="313827"/>
                    </a:cubicBezTo>
                    <a:cubicBezTo>
                      <a:pt x="2708638" y="272118"/>
                      <a:pt x="2675578" y="238307"/>
                      <a:pt x="2634796" y="238307"/>
                    </a:cubicBezTo>
                    <a:close/>
                    <a:moveTo>
                      <a:pt x="13426" y="0"/>
                    </a:moveTo>
                    <a:lnTo>
                      <a:pt x="1507036" y="0"/>
                    </a:lnTo>
                    <a:lnTo>
                      <a:pt x="2893238" y="0"/>
                    </a:lnTo>
                    <a:lnTo>
                      <a:pt x="2906664" y="33564"/>
                    </a:lnTo>
                    <a:lnTo>
                      <a:pt x="2906666" y="33564"/>
                    </a:lnTo>
                    <a:lnTo>
                      <a:pt x="2906666" y="614227"/>
                    </a:lnTo>
                    <a:lnTo>
                      <a:pt x="2906664" y="614227"/>
                    </a:lnTo>
                    <a:lnTo>
                      <a:pt x="2893238" y="647791"/>
                    </a:lnTo>
                    <a:lnTo>
                      <a:pt x="13426" y="647791"/>
                    </a:lnTo>
                    <a:lnTo>
                      <a:pt x="0" y="614227"/>
                    </a:lnTo>
                    <a:lnTo>
                      <a:pt x="0" y="382633"/>
                    </a:lnTo>
                    <a:lnTo>
                      <a:pt x="1" y="382632"/>
                    </a:lnTo>
                    <a:lnTo>
                      <a:pt x="0" y="382632"/>
                    </a:lnTo>
                    <a:lnTo>
                      <a:pt x="6713" y="355781"/>
                    </a:lnTo>
                    <a:lnTo>
                      <a:pt x="6713" y="298723"/>
                    </a:lnTo>
                    <a:lnTo>
                      <a:pt x="0" y="265159"/>
                    </a:lnTo>
                    <a:lnTo>
                      <a:pt x="1" y="265159"/>
                    </a:lnTo>
                    <a:lnTo>
                      <a:pt x="0" y="265158"/>
                    </a:lnTo>
                    <a:lnTo>
                      <a:pt x="0" y="3356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5385794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Xbox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403477" y="1558358"/>
              <a:ext cx="1041608" cy="546134"/>
              <a:chOff x="-802720" y="-861761"/>
              <a:chExt cx="3603012" cy="1889125"/>
            </a:xfrm>
            <a:solidFill>
              <a:schemeClr val="bg1"/>
            </a:solidFill>
          </p:grpSpPr>
          <p:sp>
            <p:nvSpPr>
              <p:cNvPr id="37" name="Freeform: Shape 185"/>
              <p:cNvSpPr>
                <a:spLocks noChangeArrowheads="1"/>
              </p:cNvSpPr>
              <p:nvPr/>
            </p:nvSpPr>
            <p:spPr bwMode="auto">
              <a:xfrm>
                <a:off x="-802720" y="-861761"/>
                <a:ext cx="3603012" cy="1889125"/>
              </a:xfrm>
              <a:custGeom>
                <a:avLst/>
                <a:gdLst>
                  <a:gd name="connsiteX0" fmla="*/ 315912 w 3603012"/>
                  <a:gd name="connsiteY0" fmla="*/ 106363 h 1889125"/>
                  <a:gd name="connsiteX1" fmla="*/ 315912 w 3603012"/>
                  <a:gd name="connsiteY1" fmla="*/ 1787526 h 1889125"/>
                  <a:gd name="connsiteX2" fmla="*/ 3294062 w 3603012"/>
                  <a:gd name="connsiteY2" fmla="*/ 1787526 h 1889125"/>
                  <a:gd name="connsiteX3" fmla="*/ 3294062 w 3603012"/>
                  <a:gd name="connsiteY3" fmla="*/ 106363 h 1889125"/>
                  <a:gd name="connsiteX4" fmla="*/ 34924 w 3603012"/>
                  <a:gd name="connsiteY4" fmla="*/ 0 h 1889125"/>
                  <a:gd name="connsiteX5" fmla="*/ 3571874 w 3603012"/>
                  <a:gd name="connsiteY5" fmla="*/ 0 h 1889125"/>
                  <a:gd name="connsiteX6" fmla="*/ 3571874 w 3603012"/>
                  <a:gd name="connsiteY6" fmla="*/ 1097736 h 1889125"/>
                  <a:gd name="connsiteX7" fmla="*/ 3603012 w 3603012"/>
                  <a:gd name="connsiteY7" fmla="*/ 1097736 h 1889125"/>
                  <a:gd name="connsiteX8" fmla="*/ 3603012 w 3603012"/>
                  <a:gd name="connsiteY8" fmla="*/ 1724799 h 1889125"/>
                  <a:gd name="connsiteX9" fmla="*/ 3571874 w 3603012"/>
                  <a:gd name="connsiteY9" fmla="*/ 1724799 h 1889125"/>
                  <a:gd name="connsiteX10" fmla="*/ 3571874 w 3603012"/>
                  <a:gd name="connsiteY10" fmla="*/ 1889125 h 1889125"/>
                  <a:gd name="connsiteX11" fmla="*/ 34924 w 3603012"/>
                  <a:gd name="connsiteY11" fmla="*/ 1889125 h 1889125"/>
                  <a:gd name="connsiteX12" fmla="*/ 34924 w 3603012"/>
                  <a:gd name="connsiteY12" fmla="*/ 1724799 h 1889125"/>
                  <a:gd name="connsiteX13" fmla="*/ 0 w 3603012"/>
                  <a:gd name="connsiteY13" fmla="*/ 1724799 h 1889125"/>
                  <a:gd name="connsiteX14" fmla="*/ 0 w 3603012"/>
                  <a:gd name="connsiteY14" fmla="*/ 1097736 h 1889125"/>
                  <a:gd name="connsiteX15" fmla="*/ 34924 w 3603012"/>
                  <a:gd name="connsiteY15" fmla="*/ 1097736 h 188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03012" h="1889125">
                    <a:moveTo>
                      <a:pt x="315912" y="106363"/>
                    </a:moveTo>
                    <a:lnTo>
                      <a:pt x="315912" y="1787526"/>
                    </a:lnTo>
                    <a:lnTo>
                      <a:pt x="3294062" y="1787526"/>
                    </a:lnTo>
                    <a:lnTo>
                      <a:pt x="3294062" y="106363"/>
                    </a:lnTo>
                    <a:close/>
                    <a:moveTo>
                      <a:pt x="34924" y="0"/>
                    </a:moveTo>
                    <a:lnTo>
                      <a:pt x="3571874" y="0"/>
                    </a:lnTo>
                    <a:lnTo>
                      <a:pt x="3571874" y="1097736"/>
                    </a:lnTo>
                    <a:lnTo>
                      <a:pt x="3603012" y="1097736"/>
                    </a:lnTo>
                    <a:lnTo>
                      <a:pt x="3603012" y="1724799"/>
                    </a:lnTo>
                    <a:lnTo>
                      <a:pt x="3571874" y="1724799"/>
                    </a:lnTo>
                    <a:lnTo>
                      <a:pt x="3571874" y="1889125"/>
                    </a:lnTo>
                    <a:lnTo>
                      <a:pt x="34924" y="1889125"/>
                    </a:lnTo>
                    <a:lnTo>
                      <a:pt x="34924" y="1724799"/>
                    </a:lnTo>
                    <a:lnTo>
                      <a:pt x="0" y="1724799"/>
                    </a:lnTo>
                    <a:lnTo>
                      <a:pt x="0" y="1097736"/>
                    </a:lnTo>
                    <a:lnTo>
                      <a:pt x="34924" y="109773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32417" y="960690"/>
                <a:ext cx="134938" cy="25400"/>
              </a:xfrm>
              <a:custGeom>
                <a:avLst/>
                <a:gdLst>
                  <a:gd name="T0" fmla="*/ 18 w 109"/>
                  <a:gd name="T1" fmla="*/ 21 h 21"/>
                  <a:gd name="T2" fmla="*/ 12 w 109"/>
                  <a:gd name="T3" fmla="*/ 21 h 21"/>
                  <a:gd name="T4" fmla="*/ 3 w 109"/>
                  <a:gd name="T5" fmla="*/ 6 h 21"/>
                  <a:gd name="T6" fmla="*/ 0 w 109"/>
                  <a:gd name="T7" fmla="*/ 2 h 21"/>
                  <a:gd name="T8" fmla="*/ 11 w 109"/>
                  <a:gd name="T9" fmla="*/ 16 h 21"/>
                  <a:gd name="T10" fmla="*/ 24 w 109"/>
                  <a:gd name="T11" fmla="*/ 3 h 21"/>
                  <a:gd name="T12" fmla="*/ 27 w 109"/>
                  <a:gd name="T13" fmla="*/ 2 h 21"/>
                  <a:gd name="T14" fmla="*/ 26 w 109"/>
                  <a:gd name="T15" fmla="*/ 5 h 21"/>
                  <a:gd name="T16" fmla="*/ 27 w 109"/>
                  <a:gd name="T17" fmla="*/ 21 h 21"/>
                  <a:gd name="T18" fmla="*/ 27 w 109"/>
                  <a:gd name="T19" fmla="*/ 7 h 21"/>
                  <a:gd name="T20" fmla="*/ 39 w 109"/>
                  <a:gd name="T21" fmla="*/ 18 h 21"/>
                  <a:gd name="T22" fmla="*/ 39 w 109"/>
                  <a:gd name="T23" fmla="*/ 21 h 21"/>
                  <a:gd name="T24" fmla="*/ 30 w 109"/>
                  <a:gd name="T25" fmla="*/ 15 h 21"/>
                  <a:gd name="T26" fmla="*/ 39 w 109"/>
                  <a:gd name="T27" fmla="*/ 7 h 21"/>
                  <a:gd name="T28" fmla="*/ 39 w 109"/>
                  <a:gd name="T29" fmla="*/ 10 h 21"/>
                  <a:gd name="T30" fmla="*/ 33 w 109"/>
                  <a:gd name="T31" fmla="*/ 14 h 21"/>
                  <a:gd name="T32" fmla="*/ 50 w 109"/>
                  <a:gd name="T33" fmla="*/ 7 h 21"/>
                  <a:gd name="T34" fmla="*/ 51 w 109"/>
                  <a:gd name="T35" fmla="*/ 10 h 21"/>
                  <a:gd name="T36" fmla="*/ 47 w 109"/>
                  <a:gd name="T37" fmla="*/ 11 h 21"/>
                  <a:gd name="T38" fmla="*/ 43 w 109"/>
                  <a:gd name="T39" fmla="*/ 21 h 21"/>
                  <a:gd name="T40" fmla="*/ 46 w 109"/>
                  <a:gd name="T41" fmla="*/ 9 h 21"/>
                  <a:gd name="T42" fmla="*/ 50 w 109"/>
                  <a:gd name="T43" fmla="*/ 7 h 21"/>
                  <a:gd name="T44" fmla="*/ 58 w 109"/>
                  <a:gd name="T45" fmla="*/ 7 h 21"/>
                  <a:gd name="T46" fmla="*/ 63 w 109"/>
                  <a:gd name="T47" fmla="*/ 19 h 21"/>
                  <a:gd name="T48" fmla="*/ 51 w 109"/>
                  <a:gd name="T49" fmla="*/ 14 h 21"/>
                  <a:gd name="T50" fmla="*/ 58 w 109"/>
                  <a:gd name="T51" fmla="*/ 19 h 21"/>
                  <a:gd name="T52" fmla="*/ 61 w 109"/>
                  <a:gd name="T53" fmla="*/ 11 h 21"/>
                  <a:gd name="T54" fmla="*/ 54 w 109"/>
                  <a:gd name="T55" fmla="*/ 14 h 21"/>
                  <a:gd name="T56" fmla="*/ 73 w 109"/>
                  <a:gd name="T57" fmla="*/ 13 h 21"/>
                  <a:gd name="T58" fmla="*/ 75 w 109"/>
                  <a:gd name="T59" fmla="*/ 20 h 21"/>
                  <a:gd name="T60" fmla="*/ 67 w 109"/>
                  <a:gd name="T61" fmla="*/ 21 h 21"/>
                  <a:gd name="T62" fmla="*/ 71 w 109"/>
                  <a:gd name="T63" fmla="*/ 19 h 21"/>
                  <a:gd name="T64" fmla="*/ 72 w 109"/>
                  <a:gd name="T65" fmla="*/ 16 h 21"/>
                  <a:gd name="T66" fmla="*/ 67 w 109"/>
                  <a:gd name="T67" fmla="*/ 11 h 21"/>
                  <a:gd name="T68" fmla="*/ 74 w 109"/>
                  <a:gd name="T69" fmla="*/ 7 h 21"/>
                  <a:gd name="T70" fmla="*/ 74 w 109"/>
                  <a:gd name="T71" fmla="*/ 10 h 21"/>
                  <a:gd name="T72" fmla="*/ 70 w 109"/>
                  <a:gd name="T73" fmla="*/ 11 h 21"/>
                  <a:gd name="T74" fmla="*/ 85 w 109"/>
                  <a:gd name="T75" fmla="*/ 7 h 21"/>
                  <a:gd name="T76" fmla="*/ 90 w 109"/>
                  <a:gd name="T77" fmla="*/ 19 h 21"/>
                  <a:gd name="T78" fmla="*/ 77 w 109"/>
                  <a:gd name="T79" fmla="*/ 14 h 21"/>
                  <a:gd name="T80" fmla="*/ 85 w 109"/>
                  <a:gd name="T81" fmla="*/ 19 h 21"/>
                  <a:gd name="T82" fmla="*/ 87 w 109"/>
                  <a:gd name="T83" fmla="*/ 11 h 21"/>
                  <a:gd name="T84" fmla="*/ 81 w 109"/>
                  <a:gd name="T85" fmla="*/ 14 h 21"/>
                  <a:gd name="T86" fmla="*/ 98 w 109"/>
                  <a:gd name="T87" fmla="*/ 21 h 21"/>
                  <a:gd name="T88" fmla="*/ 92 w 109"/>
                  <a:gd name="T89" fmla="*/ 10 h 21"/>
                  <a:gd name="T90" fmla="*/ 94 w 109"/>
                  <a:gd name="T91" fmla="*/ 5 h 21"/>
                  <a:gd name="T92" fmla="*/ 100 w 109"/>
                  <a:gd name="T93" fmla="*/ 0 h 21"/>
                  <a:gd name="T94" fmla="*/ 101 w 109"/>
                  <a:gd name="T95" fmla="*/ 3 h 21"/>
                  <a:gd name="T96" fmla="*/ 98 w 109"/>
                  <a:gd name="T97" fmla="*/ 6 h 21"/>
                  <a:gd name="T98" fmla="*/ 102 w 109"/>
                  <a:gd name="T99" fmla="*/ 4 h 21"/>
                  <a:gd name="T100" fmla="*/ 109 w 109"/>
                  <a:gd name="T101" fmla="*/ 7 h 21"/>
                  <a:gd name="T102" fmla="*/ 106 w 109"/>
                  <a:gd name="T103" fmla="*/ 16 h 21"/>
                  <a:gd name="T104" fmla="*/ 108 w 109"/>
                  <a:gd name="T105" fmla="*/ 19 h 21"/>
                  <a:gd name="T106" fmla="*/ 108 w 109"/>
                  <a:gd name="T107" fmla="*/ 21 h 21"/>
                  <a:gd name="T108" fmla="*/ 102 w 109"/>
                  <a:gd name="T10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9" h="21">
                    <a:moveTo>
                      <a:pt x="21" y="2"/>
                    </a:moveTo>
                    <a:cubicBezTo>
                      <a:pt x="21" y="21"/>
                      <a:pt x="21" y="21"/>
                      <a:pt x="21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1" y="2"/>
                    </a:lnTo>
                    <a:close/>
                    <a:moveTo>
                      <a:pt x="24" y="3"/>
                    </a:moveTo>
                    <a:cubicBezTo>
                      <a:pt x="24" y="3"/>
                      <a:pt x="24" y="2"/>
                      <a:pt x="24" y="2"/>
                    </a:cubicBezTo>
                    <a:cubicBezTo>
                      <a:pt x="25" y="2"/>
                      <a:pt x="25" y="1"/>
                      <a:pt x="26" y="1"/>
                    </a:cubicBezTo>
                    <a:cubicBezTo>
                      <a:pt x="26" y="1"/>
                      <a:pt x="27" y="2"/>
                      <a:pt x="27" y="2"/>
                    </a:cubicBezTo>
                    <a:cubicBezTo>
                      <a:pt x="28" y="2"/>
                      <a:pt x="28" y="3"/>
                      <a:pt x="28" y="3"/>
                    </a:cubicBezTo>
                    <a:cubicBezTo>
                      <a:pt x="28" y="4"/>
                      <a:pt x="28" y="4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5"/>
                      <a:pt x="25" y="5"/>
                      <a:pt x="24" y="5"/>
                    </a:cubicBezTo>
                    <a:cubicBezTo>
                      <a:pt x="24" y="4"/>
                      <a:pt x="24" y="4"/>
                      <a:pt x="24" y="3"/>
                    </a:cubicBezTo>
                    <a:moveTo>
                      <a:pt x="27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7" y="7"/>
                      <a:pt x="27" y="7"/>
                      <a:pt x="27" y="7"/>
                    </a:cubicBezTo>
                    <a:lnTo>
                      <a:pt x="27" y="21"/>
                    </a:lnTo>
                    <a:close/>
                    <a:moveTo>
                      <a:pt x="37" y="19"/>
                    </a:moveTo>
                    <a:cubicBezTo>
                      <a:pt x="38" y="19"/>
                      <a:pt x="38" y="19"/>
                      <a:pt x="39" y="18"/>
                    </a:cubicBezTo>
                    <a:cubicBezTo>
                      <a:pt x="39" y="18"/>
                      <a:pt x="40" y="18"/>
                      <a:pt x="40" y="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1"/>
                      <a:pt x="39" y="21"/>
                      <a:pt x="39" y="21"/>
                    </a:cubicBezTo>
                    <a:cubicBezTo>
                      <a:pt x="38" y="21"/>
                      <a:pt x="37" y="21"/>
                      <a:pt x="37" y="21"/>
                    </a:cubicBezTo>
                    <a:cubicBezTo>
                      <a:pt x="34" y="21"/>
                      <a:pt x="33" y="21"/>
                      <a:pt x="32" y="19"/>
                    </a:cubicBezTo>
                    <a:cubicBezTo>
                      <a:pt x="30" y="18"/>
                      <a:pt x="30" y="17"/>
                      <a:pt x="30" y="15"/>
                    </a:cubicBezTo>
                    <a:cubicBezTo>
                      <a:pt x="30" y="12"/>
                      <a:pt x="30" y="10"/>
                      <a:pt x="32" y="9"/>
                    </a:cubicBezTo>
                    <a:cubicBezTo>
                      <a:pt x="33" y="8"/>
                      <a:pt x="35" y="7"/>
                      <a:pt x="37" y="7"/>
                    </a:cubicBezTo>
                    <a:cubicBezTo>
                      <a:pt x="38" y="7"/>
                      <a:pt x="38" y="7"/>
                      <a:pt x="39" y="7"/>
                    </a:cubicBezTo>
                    <a:cubicBezTo>
                      <a:pt x="40" y="7"/>
                      <a:pt x="40" y="7"/>
                      <a:pt x="40" y="8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7" y="10"/>
                    </a:cubicBezTo>
                    <a:cubicBezTo>
                      <a:pt x="36" y="10"/>
                      <a:pt x="35" y="10"/>
                      <a:pt x="34" y="11"/>
                    </a:cubicBezTo>
                    <a:cubicBezTo>
                      <a:pt x="33" y="12"/>
                      <a:pt x="33" y="13"/>
                      <a:pt x="33" y="14"/>
                    </a:cubicBezTo>
                    <a:cubicBezTo>
                      <a:pt x="33" y="16"/>
                      <a:pt x="33" y="17"/>
                      <a:pt x="34" y="18"/>
                    </a:cubicBezTo>
                    <a:cubicBezTo>
                      <a:pt x="35" y="18"/>
                      <a:pt x="36" y="19"/>
                      <a:pt x="37" y="19"/>
                    </a:cubicBezTo>
                    <a:moveTo>
                      <a:pt x="50" y="7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8" y="10"/>
                      <a:pt x="48" y="10"/>
                      <a:pt x="47" y="11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7" y="9"/>
                      <a:pt x="47" y="8"/>
                      <a:pt x="48" y="8"/>
                    </a:cubicBezTo>
                    <a:cubicBezTo>
                      <a:pt x="48" y="7"/>
                      <a:pt x="49" y="7"/>
                      <a:pt x="50" y="7"/>
                    </a:cubicBezTo>
                    <a:moveTo>
                      <a:pt x="51" y="14"/>
                    </a:moveTo>
                    <a:cubicBezTo>
                      <a:pt x="51" y="12"/>
                      <a:pt x="52" y="10"/>
                      <a:pt x="53" y="9"/>
                    </a:cubicBezTo>
                    <a:cubicBezTo>
                      <a:pt x="54" y="8"/>
                      <a:pt x="56" y="7"/>
                      <a:pt x="58" y="7"/>
                    </a:cubicBezTo>
                    <a:cubicBezTo>
                      <a:pt x="61" y="7"/>
                      <a:pt x="62" y="8"/>
                      <a:pt x="63" y="9"/>
                    </a:cubicBezTo>
                    <a:cubicBezTo>
                      <a:pt x="65" y="10"/>
                      <a:pt x="65" y="12"/>
                      <a:pt x="65" y="14"/>
                    </a:cubicBezTo>
                    <a:cubicBezTo>
                      <a:pt x="65" y="16"/>
                      <a:pt x="65" y="18"/>
                      <a:pt x="63" y="19"/>
                    </a:cubicBezTo>
                    <a:cubicBezTo>
                      <a:pt x="62" y="21"/>
                      <a:pt x="60" y="21"/>
                      <a:pt x="58" y="21"/>
                    </a:cubicBezTo>
                    <a:cubicBezTo>
                      <a:pt x="56" y="21"/>
                      <a:pt x="54" y="21"/>
                      <a:pt x="53" y="19"/>
                    </a:cubicBezTo>
                    <a:cubicBezTo>
                      <a:pt x="52" y="18"/>
                      <a:pt x="51" y="17"/>
                      <a:pt x="51" y="14"/>
                    </a:cubicBezTo>
                    <a:moveTo>
                      <a:pt x="54" y="14"/>
                    </a:moveTo>
                    <a:cubicBezTo>
                      <a:pt x="54" y="16"/>
                      <a:pt x="55" y="17"/>
                      <a:pt x="55" y="18"/>
                    </a:cubicBezTo>
                    <a:cubicBezTo>
                      <a:pt x="56" y="18"/>
                      <a:pt x="57" y="19"/>
                      <a:pt x="58" y="19"/>
                    </a:cubicBezTo>
                    <a:cubicBezTo>
                      <a:pt x="59" y="19"/>
                      <a:pt x="60" y="18"/>
                      <a:pt x="61" y="18"/>
                    </a:cubicBezTo>
                    <a:cubicBezTo>
                      <a:pt x="62" y="17"/>
                      <a:pt x="62" y="16"/>
                      <a:pt x="62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60" y="10"/>
                      <a:pt x="59" y="10"/>
                      <a:pt x="58" y="10"/>
                    </a:cubicBezTo>
                    <a:cubicBezTo>
                      <a:pt x="57" y="10"/>
                      <a:pt x="56" y="10"/>
                      <a:pt x="55" y="11"/>
                    </a:cubicBezTo>
                    <a:cubicBezTo>
                      <a:pt x="55" y="12"/>
                      <a:pt x="54" y="13"/>
                      <a:pt x="54" y="14"/>
                    </a:cubicBezTo>
                    <a:moveTo>
                      <a:pt x="70" y="11"/>
                    </a:moveTo>
                    <a:cubicBezTo>
                      <a:pt x="70" y="11"/>
                      <a:pt x="70" y="12"/>
                      <a:pt x="71" y="12"/>
                    </a:cubicBezTo>
                    <a:cubicBezTo>
                      <a:pt x="71" y="12"/>
                      <a:pt x="72" y="13"/>
                      <a:pt x="73" y="13"/>
                    </a:cubicBezTo>
                    <a:cubicBezTo>
                      <a:pt x="74" y="13"/>
                      <a:pt x="75" y="14"/>
                      <a:pt x="75" y="15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4" y="21"/>
                      <a:pt x="72" y="21"/>
                      <a:pt x="70" y="21"/>
                    </a:cubicBezTo>
                    <a:cubicBezTo>
                      <a:pt x="70" y="21"/>
                      <a:pt x="69" y="21"/>
                      <a:pt x="69" y="21"/>
                    </a:cubicBezTo>
                    <a:cubicBezTo>
                      <a:pt x="68" y="21"/>
                      <a:pt x="67" y="21"/>
                      <a:pt x="67" y="21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8"/>
                      <a:pt x="68" y="18"/>
                      <a:pt x="69" y="18"/>
                    </a:cubicBezTo>
                    <a:cubicBezTo>
                      <a:pt x="69" y="19"/>
                      <a:pt x="70" y="19"/>
                      <a:pt x="71" y="19"/>
                    </a:cubicBezTo>
                    <a:cubicBezTo>
                      <a:pt x="71" y="19"/>
                      <a:pt x="72" y="19"/>
                      <a:pt x="72" y="18"/>
                    </a:cubicBezTo>
                    <a:cubicBezTo>
                      <a:pt x="73" y="18"/>
                      <a:pt x="73" y="18"/>
                      <a:pt x="73" y="17"/>
                    </a:cubicBezTo>
                    <a:cubicBezTo>
                      <a:pt x="73" y="17"/>
                      <a:pt x="73" y="17"/>
                      <a:pt x="72" y="16"/>
                    </a:cubicBezTo>
                    <a:cubicBezTo>
                      <a:pt x="72" y="16"/>
                      <a:pt x="71" y="16"/>
                      <a:pt x="70" y="15"/>
                    </a:cubicBezTo>
                    <a:cubicBezTo>
                      <a:pt x="69" y="15"/>
                      <a:pt x="68" y="14"/>
                      <a:pt x="68" y="14"/>
                    </a:cubicBezTo>
                    <a:cubicBezTo>
                      <a:pt x="67" y="13"/>
                      <a:pt x="67" y="12"/>
                      <a:pt x="67" y="11"/>
                    </a:cubicBezTo>
                    <a:cubicBezTo>
                      <a:pt x="67" y="10"/>
                      <a:pt x="67" y="9"/>
                      <a:pt x="68" y="8"/>
                    </a:cubicBezTo>
                    <a:cubicBezTo>
                      <a:pt x="69" y="7"/>
                      <a:pt x="71" y="7"/>
                      <a:pt x="72" y="7"/>
                    </a:cubicBezTo>
                    <a:cubicBezTo>
                      <a:pt x="73" y="7"/>
                      <a:pt x="73" y="7"/>
                      <a:pt x="74" y="7"/>
                    </a:cubicBezTo>
                    <a:cubicBezTo>
                      <a:pt x="74" y="7"/>
                      <a:pt x="75" y="7"/>
                      <a:pt x="75" y="7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4" y="10"/>
                      <a:pt x="74" y="10"/>
                    </a:cubicBezTo>
                    <a:cubicBezTo>
                      <a:pt x="73" y="10"/>
                      <a:pt x="73" y="10"/>
                      <a:pt x="72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0" y="10"/>
                      <a:pt x="70" y="10"/>
                      <a:pt x="70" y="11"/>
                    </a:cubicBezTo>
                    <a:moveTo>
                      <a:pt x="77" y="14"/>
                    </a:moveTo>
                    <a:cubicBezTo>
                      <a:pt x="77" y="12"/>
                      <a:pt x="78" y="10"/>
                      <a:pt x="79" y="9"/>
                    </a:cubicBezTo>
                    <a:cubicBezTo>
                      <a:pt x="81" y="8"/>
                      <a:pt x="82" y="7"/>
                      <a:pt x="85" y="7"/>
                    </a:cubicBezTo>
                    <a:cubicBezTo>
                      <a:pt x="87" y="7"/>
                      <a:pt x="89" y="8"/>
                      <a:pt x="90" y="9"/>
                    </a:cubicBezTo>
                    <a:cubicBezTo>
                      <a:pt x="91" y="10"/>
                      <a:pt x="92" y="12"/>
                      <a:pt x="92" y="14"/>
                    </a:cubicBezTo>
                    <a:cubicBezTo>
                      <a:pt x="92" y="16"/>
                      <a:pt x="91" y="18"/>
                      <a:pt x="90" y="19"/>
                    </a:cubicBezTo>
                    <a:cubicBezTo>
                      <a:pt x="88" y="21"/>
                      <a:pt x="87" y="21"/>
                      <a:pt x="84" y="21"/>
                    </a:cubicBezTo>
                    <a:cubicBezTo>
                      <a:pt x="82" y="21"/>
                      <a:pt x="81" y="21"/>
                      <a:pt x="79" y="19"/>
                    </a:cubicBezTo>
                    <a:cubicBezTo>
                      <a:pt x="78" y="18"/>
                      <a:pt x="77" y="17"/>
                      <a:pt x="77" y="14"/>
                    </a:cubicBezTo>
                    <a:moveTo>
                      <a:pt x="81" y="14"/>
                    </a:moveTo>
                    <a:cubicBezTo>
                      <a:pt x="81" y="16"/>
                      <a:pt x="81" y="17"/>
                      <a:pt x="82" y="18"/>
                    </a:cubicBezTo>
                    <a:cubicBezTo>
                      <a:pt x="82" y="18"/>
                      <a:pt x="83" y="19"/>
                      <a:pt x="85" y="19"/>
                    </a:cubicBezTo>
                    <a:cubicBezTo>
                      <a:pt x="86" y="19"/>
                      <a:pt x="87" y="18"/>
                      <a:pt x="87" y="18"/>
                    </a:cubicBezTo>
                    <a:cubicBezTo>
                      <a:pt x="88" y="17"/>
                      <a:pt x="88" y="16"/>
                      <a:pt x="88" y="14"/>
                    </a:cubicBezTo>
                    <a:cubicBezTo>
                      <a:pt x="88" y="13"/>
                      <a:pt x="88" y="12"/>
                      <a:pt x="87" y="11"/>
                    </a:cubicBezTo>
                    <a:cubicBezTo>
                      <a:pt x="87" y="10"/>
                      <a:pt x="86" y="10"/>
                      <a:pt x="85" y="10"/>
                    </a:cubicBezTo>
                    <a:cubicBezTo>
                      <a:pt x="83" y="10"/>
                      <a:pt x="82" y="10"/>
                      <a:pt x="82" y="11"/>
                    </a:cubicBezTo>
                    <a:cubicBezTo>
                      <a:pt x="81" y="12"/>
                      <a:pt x="81" y="13"/>
                      <a:pt x="81" y="14"/>
                    </a:cubicBezTo>
                    <a:moveTo>
                      <a:pt x="102" y="10"/>
                    </a:move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4"/>
                      <a:pt x="95" y="3"/>
                      <a:pt x="96" y="2"/>
                    </a:cubicBezTo>
                    <a:cubicBezTo>
                      <a:pt x="97" y="1"/>
                      <a:pt x="98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9" y="3"/>
                      <a:pt x="98" y="3"/>
                      <a:pt x="98" y="4"/>
                    </a:cubicBezTo>
                    <a:cubicBezTo>
                      <a:pt x="98" y="4"/>
                      <a:pt x="98" y="5"/>
                      <a:pt x="98" y="6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9" y="7"/>
                      <a:pt x="109" y="7"/>
                      <a:pt x="109" y="7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7"/>
                      <a:pt x="106" y="18"/>
                      <a:pt x="106" y="18"/>
                    </a:cubicBezTo>
                    <a:cubicBezTo>
                      <a:pt x="106" y="18"/>
                      <a:pt x="107" y="19"/>
                      <a:pt x="108" y="19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1"/>
                      <a:pt x="108" y="21"/>
                      <a:pt x="108" y="21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5" y="21"/>
                      <a:pt x="104" y="21"/>
                      <a:pt x="103" y="20"/>
                    </a:cubicBezTo>
                    <a:cubicBezTo>
                      <a:pt x="103" y="20"/>
                      <a:pt x="102" y="18"/>
                      <a:pt x="102" y="17"/>
                    </a:cubicBezTo>
                    <a:lnTo>
                      <a:pt x="10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9" name="Freeform 102"/>
              <p:cNvSpPr>
                <a:spLocks/>
              </p:cNvSpPr>
              <p:nvPr/>
            </p:nvSpPr>
            <p:spPr bwMode="auto">
              <a:xfrm>
                <a:off x="962580" y="811465"/>
                <a:ext cx="73025" cy="74613"/>
              </a:xfrm>
              <a:custGeom>
                <a:avLst/>
                <a:gdLst>
                  <a:gd name="T0" fmla="*/ 46 w 46"/>
                  <a:gd name="T1" fmla="*/ 0 h 47"/>
                  <a:gd name="T2" fmla="*/ 0 w 46"/>
                  <a:gd name="T3" fmla="*/ 9 h 47"/>
                  <a:gd name="T4" fmla="*/ 0 w 46"/>
                  <a:gd name="T5" fmla="*/ 41 h 47"/>
                  <a:gd name="T6" fmla="*/ 46 w 46"/>
                  <a:gd name="T7" fmla="*/ 47 h 47"/>
                  <a:gd name="T8" fmla="*/ 46 w 46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0"/>
                    </a:moveTo>
                    <a:lnTo>
                      <a:pt x="0" y="9"/>
                    </a:lnTo>
                    <a:lnTo>
                      <a:pt x="0" y="41"/>
                    </a:lnTo>
                    <a:lnTo>
                      <a:pt x="46" y="47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7078461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Surface Hub</a:t>
              </a:r>
            </a:p>
          </p:txBody>
        </p:sp>
        <p:sp>
          <p:nvSpPr>
            <p:cNvPr id="34" name="Freeform: Shape 24"/>
            <p:cNvSpPr>
              <a:spLocks/>
            </p:cNvSpPr>
            <p:nvPr/>
          </p:nvSpPr>
          <p:spPr bwMode="auto">
            <a:xfrm>
              <a:off x="9215059" y="1774777"/>
              <a:ext cx="752975" cy="329715"/>
            </a:xfrm>
            <a:custGeom>
              <a:avLst/>
              <a:gdLst>
                <a:gd name="connsiteX0" fmla="*/ 136525 w 2544762"/>
                <a:gd name="connsiteY0" fmla="*/ 596287 h 1114307"/>
                <a:gd name="connsiteX1" fmla="*/ 184069 w 2544762"/>
                <a:gd name="connsiteY1" fmla="*/ 759621 h 1114307"/>
                <a:gd name="connsiteX2" fmla="*/ 117638 w 2544762"/>
                <a:gd name="connsiteY2" fmla="*/ 749168 h 1114307"/>
                <a:gd name="connsiteX3" fmla="*/ 44043 w 2544762"/>
                <a:gd name="connsiteY3" fmla="*/ 695594 h 1114307"/>
                <a:gd name="connsiteX4" fmla="*/ 21248 w 2544762"/>
                <a:gd name="connsiteY4" fmla="*/ 642020 h 1114307"/>
                <a:gd name="connsiteX5" fmla="*/ 77910 w 2544762"/>
                <a:gd name="connsiteY5" fmla="*/ 617193 h 1114307"/>
                <a:gd name="connsiteX6" fmla="*/ 136525 w 2544762"/>
                <a:gd name="connsiteY6" fmla="*/ 596287 h 1114307"/>
                <a:gd name="connsiteX7" fmla="*/ 2409329 w 2544762"/>
                <a:gd name="connsiteY7" fmla="*/ 586108 h 1114307"/>
                <a:gd name="connsiteX8" fmla="*/ 2531219 w 2544762"/>
                <a:gd name="connsiteY8" fmla="*/ 636995 h 1114307"/>
                <a:gd name="connsiteX9" fmla="*/ 2423517 w 2544762"/>
                <a:gd name="connsiteY9" fmla="*/ 751165 h 1114307"/>
                <a:gd name="connsiteX10" fmla="*/ 2362895 w 2544762"/>
                <a:gd name="connsiteY10" fmla="*/ 759646 h 1114307"/>
                <a:gd name="connsiteX11" fmla="*/ 2380952 w 2544762"/>
                <a:gd name="connsiteY11" fmla="*/ 673529 h 1114307"/>
                <a:gd name="connsiteX12" fmla="*/ 2398365 w 2544762"/>
                <a:gd name="connsiteY12" fmla="*/ 591980 h 1114307"/>
                <a:gd name="connsiteX13" fmla="*/ 2409329 w 2544762"/>
                <a:gd name="connsiteY13" fmla="*/ 586108 h 1114307"/>
                <a:gd name="connsiteX14" fmla="*/ 1269877 w 2544762"/>
                <a:gd name="connsiteY14" fmla="*/ 412946 h 1114307"/>
                <a:gd name="connsiteX15" fmla="*/ 1486505 w 2544762"/>
                <a:gd name="connsiteY15" fmla="*/ 417335 h 1114307"/>
                <a:gd name="connsiteX16" fmla="*/ 2245921 w 2544762"/>
                <a:gd name="connsiteY16" fmla="*/ 535014 h 1114307"/>
                <a:gd name="connsiteX17" fmla="*/ 2316670 w 2544762"/>
                <a:gd name="connsiteY17" fmla="*/ 561670 h 1114307"/>
                <a:gd name="connsiteX18" fmla="*/ 2277077 w 2544762"/>
                <a:gd name="connsiteY18" fmla="*/ 761920 h 1114307"/>
                <a:gd name="connsiteX19" fmla="*/ 1896720 w 2544762"/>
                <a:gd name="connsiteY19" fmla="*/ 1073997 h 1114307"/>
                <a:gd name="connsiteX20" fmla="*/ 1546220 w 2544762"/>
                <a:gd name="connsiteY20" fmla="*/ 1114307 h 1114307"/>
                <a:gd name="connsiteX21" fmla="*/ 1407318 w 2544762"/>
                <a:gd name="connsiteY21" fmla="*/ 1048641 h 1114307"/>
                <a:gd name="connsiteX22" fmla="*/ 1272311 w 2544762"/>
                <a:gd name="connsiteY22" fmla="*/ 943315 h 1114307"/>
                <a:gd name="connsiteX23" fmla="*/ 1172353 w 2544762"/>
                <a:gd name="connsiteY23" fmla="*/ 1013532 h 1114307"/>
                <a:gd name="connsiteX24" fmla="*/ 1073045 w 2544762"/>
                <a:gd name="connsiteY24" fmla="*/ 1106505 h 1114307"/>
                <a:gd name="connsiteX25" fmla="*/ 756297 w 2544762"/>
                <a:gd name="connsiteY25" fmla="*/ 1096102 h 1114307"/>
                <a:gd name="connsiteX26" fmla="*/ 267544 w 2544762"/>
                <a:gd name="connsiteY26" fmla="*/ 758019 h 1114307"/>
                <a:gd name="connsiteX27" fmla="*/ 230547 w 2544762"/>
                <a:gd name="connsiteY27" fmla="*/ 577924 h 1114307"/>
                <a:gd name="connsiteX28" fmla="*/ 355818 w 2544762"/>
                <a:gd name="connsiteY28" fmla="*/ 527212 h 1114307"/>
                <a:gd name="connsiteX29" fmla="*/ 1052275 w 2544762"/>
                <a:gd name="connsiteY29" fmla="*/ 417335 h 1114307"/>
                <a:gd name="connsiteX30" fmla="*/ 1269877 w 2544762"/>
                <a:gd name="connsiteY30" fmla="*/ 412946 h 1114307"/>
                <a:gd name="connsiteX31" fmla="*/ 110248 w 2544762"/>
                <a:gd name="connsiteY31" fmla="*/ 243523 h 1114307"/>
                <a:gd name="connsiteX32" fmla="*/ 119944 w 2544762"/>
                <a:gd name="connsiteY32" fmla="*/ 249773 h 1114307"/>
                <a:gd name="connsiteX33" fmla="*/ 127115 w 2544762"/>
                <a:gd name="connsiteY33" fmla="*/ 377682 h 1114307"/>
                <a:gd name="connsiteX34" fmla="*/ 126463 w 2544762"/>
                <a:gd name="connsiteY34" fmla="*/ 506889 h 1114307"/>
                <a:gd name="connsiteX35" fmla="*/ 7171 w 2544762"/>
                <a:gd name="connsiteY35" fmla="*/ 554287 h 1114307"/>
                <a:gd name="connsiteX36" fmla="*/ 0 w 2544762"/>
                <a:gd name="connsiteY36" fmla="*/ 443259 h 1114307"/>
                <a:gd name="connsiteX37" fmla="*/ 9126 w 2544762"/>
                <a:gd name="connsiteY37" fmla="*/ 319895 h 1114307"/>
                <a:gd name="connsiteX38" fmla="*/ 87351 w 2544762"/>
                <a:gd name="connsiteY38" fmla="*/ 254318 h 1114307"/>
                <a:gd name="connsiteX39" fmla="*/ 110248 w 2544762"/>
                <a:gd name="connsiteY39" fmla="*/ 243523 h 1114307"/>
                <a:gd name="connsiteX40" fmla="*/ 2430807 w 2544762"/>
                <a:gd name="connsiteY40" fmla="*/ 243357 h 1114307"/>
                <a:gd name="connsiteX41" fmla="*/ 2508909 w 2544762"/>
                <a:gd name="connsiteY41" fmla="*/ 292093 h 1114307"/>
                <a:gd name="connsiteX42" fmla="*/ 2544762 w 2544762"/>
                <a:gd name="connsiteY42" fmla="*/ 444608 h 1114307"/>
                <a:gd name="connsiteX43" fmla="*/ 2537591 w 2544762"/>
                <a:gd name="connsiteY43" fmla="*/ 554288 h 1114307"/>
                <a:gd name="connsiteX44" fmla="*/ 2418299 w 2544762"/>
                <a:gd name="connsiteY44" fmla="*/ 506911 h 1114307"/>
                <a:gd name="connsiteX45" fmla="*/ 2416996 w 2544762"/>
                <a:gd name="connsiteY45" fmla="*/ 375814 h 1114307"/>
                <a:gd name="connsiteX46" fmla="*/ 2424818 w 2544762"/>
                <a:gd name="connsiteY46" fmla="*/ 248610 h 1114307"/>
                <a:gd name="connsiteX47" fmla="*/ 2430807 w 2544762"/>
                <a:gd name="connsiteY47" fmla="*/ 243357 h 1114307"/>
                <a:gd name="connsiteX48" fmla="*/ 1281716 w 2544762"/>
                <a:gd name="connsiteY48" fmla="*/ 61 h 1114307"/>
                <a:gd name="connsiteX49" fmla="*/ 1958468 w 2544762"/>
                <a:gd name="connsiteY49" fmla="*/ 58078 h 1114307"/>
                <a:gd name="connsiteX50" fmla="*/ 2338245 w 2544762"/>
                <a:gd name="connsiteY50" fmla="*/ 193870 h 1114307"/>
                <a:gd name="connsiteX51" fmla="*/ 2340193 w 2544762"/>
                <a:gd name="connsiteY51" fmla="*/ 334209 h 1114307"/>
                <a:gd name="connsiteX52" fmla="*/ 2329156 w 2544762"/>
                <a:gd name="connsiteY52" fmla="*/ 466752 h 1114307"/>
                <a:gd name="connsiteX53" fmla="*/ 2259044 w 2544762"/>
                <a:gd name="connsiteY53" fmla="*/ 455057 h 1114307"/>
                <a:gd name="connsiteX54" fmla="*/ 1615045 w 2544762"/>
                <a:gd name="connsiteY54" fmla="*/ 345254 h 1114307"/>
                <a:gd name="connsiteX55" fmla="*/ 1056091 w 2544762"/>
                <a:gd name="connsiteY55" fmla="*/ 337458 h 1114307"/>
                <a:gd name="connsiteX56" fmla="*/ 270568 w 2544762"/>
                <a:gd name="connsiteY56" fmla="*/ 466752 h 1114307"/>
                <a:gd name="connsiteX57" fmla="*/ 216036 w 2544762"/>
                <a:gd name="connsiteY57" fmla="*/ 477147 h 1114307"/>
                <a:gd name="connsiteX58" fmla="*/ 205000 w 2544762"/>
                <a:gd name="connsiteY58" fmla="*/ 340057 h 1114307"/>
                <a:gd name="connsiteX59" fmla="*/ 254988 w 2544762"/>
                <a:gd name="connsiteY59" fmla="*/ 159435 h 1114307"/>
                <a:gd name="connsiteX60" fmla="*/ 1035966 w 2544762"/>
                <a:gd name="connsiteY60" fmla="*/ 5451 h 1114307"/>
                <a:gd name="connsiteX61" fmla="*/ 1281716 w 2544762"/>
                <a:gd name="connsiteY61" fmla="*/ 61 h 11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544762" h="1114307">
                  <a:moveTo>
                    <a:pt x="136525" y="596287"/>
                  </a:moveTo>
                  <a:cubicBezTo>
                    <a:pt x="148899" y="595633"/>
                    <a:pt x="150202" y="600207"/>
                    <a:pt x="184069" y="759621"/>
                  </a:cubicBezTo>
                  <a:cubicBezTo>
                    <a:pt x="187325" y="776608"/>
                    <a:pt x="169740" y="773995"/>
                    <a:pt x="117638" y="749168"/>
                  </a:cubicBezTo>
                  <a:cubicBezTo>
                    <a:pt x="81817" y="731528"/>
                    <a:pt x="65535" y="719768"/>
                    <a:pt x="44043" y="695594"/>
                  </a:cubicBezTo>
                  <a:cubicBezTo>
                    <a:pt x="16038" y="665541"/>
                    <a:pt x="9525" y="650514"/>
                    <a:pt x="21248" y="642020"/>
                  </a:cubicBezTo>
                  <a:cubicBezTo>
                    <a:pt x="25156" y="640060"/>
                    <a:pt x="50556" y="628954"/>
                    <a:pt x="77910" y="617193"/>
                  </a:cubicBezTo>
                  <a:cubicBezTo>
                    <a:pt x="105263" y="606087"/>
                    <a:pt x="131315" y="596287"/>
                    <a:pt x="136525" y="596287"/>
                  </a:cubicBezTo>
                  <a:close/>
                  <a:moveTo>
                    <a:pt x="2409329" y="586108"/>
                  </a:moveTo>
                  <a:cubicBezTo>
                    <a:pt x="2425452" y="586761"/>
                    <a:pt x="2526059" y="628514"/>
                    <a:pt x="2531219" y="636995"/>
                  </a:cubicBezTo>
                  <a:cubicBezTo>
                    <a:pt x="2544762" y="658524"/>
                    <a:pt x="2484784" y="722459"/>
                    <a:pt x="2423517" y="751165"/>
                  </a:cubicBezTo>
                  <a:cubicBezTo>
                    <a:pt x="2375148" y="774651"/>
                    <a:pt x="2359025" y="776608"/>
                    <a:pt x="2362895" y="759646"/>
                  </a:cubicBezTo>
                  <a:cubicBezTo>
                    <a:pt x="2364184" y="753122"/>
                    <a:pt x="2372568" y="714631"/>
                    <a:pt x="2380952" y="673529"/>
                  </a:cubicBezTo>
                  <a:cubicBezTo>
                    <a:pt x="2389336" y="631776"/>
                    <a:pt x="2397075" y="595894"/>
                    <a:pt x="2398365" y="591980"/>
                  </a:cubicBezTo>
                  <a:cubicBezTo>
                    <a:pt x="2399655" y="589370"/>
                    <a:pt x="2404169" y="586108"/>
                    <a:pt x="2409329" y="586108"/>
                  </a:cubicBezTo>
                  <a:close/>
                  <a:moveTo>
                    <a:pt x="1269877" y="412946"/>
                  </a:moveTo>
                  <a:cubicBezTo>
                    <a:pt x="1353283" y="412946"/>
                    <a:pt x="1436526" y="414409"/>
                    <a:pt x="1486505" y="417335"/>
                  </a:cubicBezTo>
                  <a:cubicBezTo>
                    <a:pt x="1759765" y="432288"/>
                    <a:pt x="2020044" y="472598"/>
                    <a:pt x="2245921" y="535014"/>
                  </a:cubicBezTo>
                  <a:cubicBezTo>
                    <a:pt x="2289409" y="547367"/>
                    <a:pt x="2313425" y="555819"/>
                    <a:pt x="2316670" y="561670"/>
                  </a:cubicBezTo>
                  <a:cubicBezTo>
                    <a:pt x="2322512" y="572723"/>
                    <a:pt x="2297847" y="697554"/>
                    <a:pt x="2277077" y="761920"/>
                  </a:cubicBezTo>
                  <a:cubicBezTo>
                    <a:pt x="2228396" y="914057"/>
                    <a:pt x="2096634" y="1022634"/>
                    <a:pt x="1896720" y="1073997"/>
                  </a:cubicBezTo>
                  <a:cubicBezTo>
                    <a:pt x="1801955" y="1098703"/>
                    <a:pt x="1666298" y="1114307"/>
                    <a:pt x="1546220" y="1114307"/>
                  </a:cubicBezTo>
                  <a:cubicBezTo>
                    <a:pt x="1470927" y="1114307"/>
                    <a:pt x="1461191" y="1109106"/>
                    <a:pt x="1407318" y="1048641"/>
                  </a:cubicBezTo>
                  <a:cubicBezTo>
                    <a:pt x="1322938" y="956318"/>
                    <a:pt x="1306712" y="943315"/>
                    <a:pt x="1272311" y="943315"/>
                  </a:cubicBezTo>
                  <a:cubicBezTo>
                    <a:pt x="1244400" y="943315"/>
                    <a:pt x="1212596" y="964770"/>
                    <a:pt x="1172353" y="1013532"/>
                  </a:cubicBezTo>
                  <a:cubicBezTo>
                    <a:pt x="1121726" y="1072046"/>
                    <a:pt x="1095114" y="1096753"/>
                    <a:pt x="1073045" y="1106505"/>
                  </a:cubicBezTo>
                  <a:cubicBezTo>
                    <a:pt x="1041240" y="1119508"/>
                    <a:pt x="879621" y="1114307"/>
                    <a:pt x="756297" y="1096102"/>
                  </a:cubicBezTo>
                  <a:cubicBezTo>
                    <a:pt x="494071" y="1057093"/>
                    <a:pt x="325961" y="940714"/>
                    <a:pt x="267544" y="758019"/>
                  </a:cubicBezTo>
                  <a:cubicBezTo>
                    <a:pt x="251318" y="706656"/>
                    <a:pt x="228600" y="596129"/>
                    <a:pt x="230547" y="577924"/>
                  </a:cubicBezTo>
                  <a:cubicBezTo>
                    <a:pt x="232494" y="561670"/>
                    <a:pt x="237038" y="559720"/>
                    <a:pt x="355818" y="527212"/>
                  </a:cubicBezTo>
                  <a:cubicBezTo>
                    <a:pt x="549892" y="473899"/>
                    <a:pt x="823152" y="430338"/>
                    <a:pt x="1052275" y="417335"/>
                  </a:cubicBezTo>
                  <a:cubicBezTo>
                    <a:pt x="1102903" y="414409"/>
                    <a:pt x="1186471" y="412946"/>
                    <a:pt x="1269877" y="412946"/>
                  </a:cubicBezTo>
                  <a:close/>
                  <a:moveTo>
                    <a:pt x="110248" y="243523"/>
                  </a:moveTo>
                  <a:cubicBezTo>
                    <a:pt x="116196" y="242793"/>
                    <a:pt x="119944" y="244903"/>
                    <a:pt x="119944" y="249773"/>
                  </a:cubicBezTo>
                  <a:cubicBezTo>
                    <a:pt x="119944" y="254318"/>
                    <a:pt x="123203" y="311455"/>
                    <a:pt x="127115" y="377682"/>
                  </a:cubicBezTo>
                  <a:cubicBezTo>
                    <a:pt x="134937" y="493254"/>
                    <a:pt x="134937" y="498448"/>
                    <a:pt x="126463" y="506889"/>
                  </a:cubicBezTo>
                  <a:cubicBezTo>
                    <a:pt x="114077" y="518576"/>
                    <a:pt x="15645" y="557533"/>
                    <a:pt x="7171" y="554287"/>
                  </a:cubicBezTo>
                  <a:cubicBezTo>
                    <a:pt x="1304" y="552339"/>
                    <a:pt x="0" y="529614"/>
                    <a:pt x="0" y="443259"/>
                  </a:cubicBezTo>
                  <a:cubicBezTo>
                    <a:pt x="0" y="347165"/>
                    <a:pt x="1304" y="333530"/>
                    <a:pt x="9126" y="319895"/>
                  </a:cubicBezTo>
                  <a:cubicBezTo>
                    <a:pt x="17600" y="306910"/>
                    <a:pt x="39764" y="287431"/>
                    <a:pt x="87351" y="254318"/>
                  </a:cubicBezTo>
                  <a:cubicBezTo>
                    <a:pt x="96151" y="247825"/>
                    <a:pt x="104299" y="244254"/>
                    <a:pt x="110248" y="243523"/>
                  </a:cubicBezTo>
                  <a:close/>
                  <a:moveTo>
                    <a:pt x="2430807" y="243357"/>
                  </a:moveTo>
                  <a:cubicBezTo>
                    <a:pt x="2442541" y="243905"/>
                    <a:pt x="2470774" y="261428"/>
                    <a:pt x="2508909" y="292093"/>
                  </a:cubicBezTo>
                  <a:cubicBezTo>
                    <a:pt x="2544110" y="320649"/>
                    <a:pt x="2544762" y="323894"/>
                    <a:pt x="2544762" y="444608"/>
                  </a:cubicBezTo>
                  <a:cubicBezTo>
                    <a:pt x="2544762" y="529626"/>
                    <a:pt x="2543458" y="552341"/>
                    <a:pt x="2537591" y="554288"/>
                  </a:cubicBezTo>
                  <a:cubicBezTo>
                    <a:pt x="2529117" y="557533"/>
                    <a:pt x="2430033" y="518593"/>
                    <a:pt x="2418299" y="506911"/>
                  </a:cubicBezTo>
                  <a:cubicBezTo>
                    <a:pt x="2409825" y="498474"/>
                    <a:pt x="2409825" y="493282"/>
                    <a:pt x="2416996" y="375814"/>
                  </a:cubicBezTo>
                  <a:cubicBezTo>
                    <a:pt x="2421559" y="308967"/>
                    <a:pt x="2424818" y="251855"/>
                    <a:pt x="2424818" y="248610"/>
                  </a:cubicBezTo>
                  <a:cubicBezTo>
                    <a:pt x="2424818" y="244879"/>
                    <a:pt x="2426896" y="243175"/>
                    <a:pt x="2430807" y="243357"/>
                  </a:cubicBezTo>
                  <a:close/>
                  <a:moveTo>
                    <a:pt x="1281716" y="61"/>
                  </a:moveTo>
                  <a:cubicBezTo>
                    <a:pt x="1530488" y="1309"/>
                    <a:pt x="1780264" y="22019"/>
                    <a:pt x="1958468" y="58078"/>
                  </a:cubicBezTo>
                  <a:cubicBezTo>
                    <a:pt x="2138943" y="94463"/>
                    <a:pt x="2320717" y="159435"/>
                    <a:pt x="2338245" y="193870"/>
                  </a:cubicBezTo>
                  <a:cubicBezTo>
                    <a:pt x="2344737" y="206214"/>
                    <a:pt x="2344737" y="225056"/>
                    <a:pt x="2340193" y="334209"/>
                  </a:cubicBezTo>
                  <a:cubicBezTo>
                    <a:pt x="2336298" y="416723"/>
                    <a:pt x="2332402" y="462204"/>
                    <a:pt x="2329156" y="466752"/>
                  </a:cubicBezTo>
                  <a:cubicBezTo>
                    <a:pt x="2323963" y="471300"/>
                    <a:pt x="2310330" y="469351"/>
                    <a:pt x="2259044" y="455057"/>
                  </a:cubicBezTo>
                  <a:cubicBezTo>
                    <a:pt x="2070778" y="403729"/>
                    <a:pt x="1855246" y="367345"/>
                    <a:pt x="1615045" y="345254"/>
                  </a:cubicBezTo>
                  <a:cubicBezTo>
                    <a:pt x="1496243" y="334859"/>
                    <a:pt x="1182034" y="330311"/>
                    <a:pt x="1056091" y="337458"/>
                  </a:cubicBezTo>
                  <a:cubicBezTo>
                    <a:pt x="763954" y="355000"/>
                    <a:pt x="501031" y="398531"/>
                    <a:pt x="270568" y="466752"/>
                  </a:cubicBezTo>
                  <a:cubicBezTo>
                    <a:pt x="239407" y="476498"/>
                    <a:pt x="219282" y="479746"/>
                    <a:pt x="216036" y="477147"/>
                  </a:cubicBezTo>
                  <a:cubicBezTo>
                    <a:pt x="213439" y="474548"/>
                    <a:pt x="208895" y="412825"/>
                    <a:pt x="205000" y="340057"/>
                  </a:cubicBezTo>
                  <a:cubicBezTo>
                    <a:pt x="197210" y="180226"/>
                    <a:pt x="195262" y="188022"/>
                    <a:pt x="254988" y="159435"/>
                  </a:cubicBezTo>
                  <a:cubicBezTo>
                    <a:pt x="425725" y="78220"/>
                    <a:pt x="708124" y="22344"/>
                    <a:pt x="1035966" y="5451"/>
                  </a:cubicBezTo>
                  <a:cubicBezTo>
                    <a:pt x="1115979" y="1391"/>
                    <a:pt x="1198792" y="-356"/>
                    <a:pt x="1281716" y="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568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745726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HoloLens</a:t>
              </a:r>
            </a:p>
          </p:txBody>
        </p:sp>
        <p:sp>
          <p:nvSpPr>
            <p:cNvPr id="36" name="Title 92"/>
            <p:cNvSpPr txBox="1">
              <a:spLocks/>
            </p:cNvSpPr>
            <p:nvPr/>
          </p:nvSpPr>
          <p:spPr>
            <a:xfrm>
              <a:off x="-179945" y="2878237"/>
              <a:ext cx="11738507" cy="332789"/>
            </a:xfrm>
            <a:prstGeom prst="rect">
              <a:avLst/>
            </a:prstGeom>
          </p:spPr>
          <p:txBody>
            <a:bodyPr vert="horz" wrap="square" lIns="143428" tIns="89642" rIns="143428" bIns="89642" rtlCol="0" anchor="t">
              <a:noAutofit/>
            </a:bodyPr>
            <a:lstStyle>
              <a:lvl1pPr algn="l" defTabSz="91436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705" b="0" kern="1200" cap="none" spc="-10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354">
                <a:defRPr/>
              </a:pPr>
              <a:r>
                <a:rPr lang="en-US" sz="1372" b="1" spc="294" dirty="0">
                  <a:solidFill>
                    <a:schemeClr val="accent3"/>
                  </a:solidFill>
                  <a:latin typeface="Segoe UI" charset="0"/>
                  <a:ea typeface="Segoe UI" charset="0"/>
                  <a:cs typeface="Segoe UI" charset="0"/>
                </a:rPr>
                <a:t>ACROSS WINDOWS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F7C86-F8B9-7745-AD0B-C5BD3808E55C}"/>
              </a:ext>
            </a:extLst>
          </p:cNvPr>
          <p:cNvGrpSpPr/>
          <p:nvPr/>
        </p:nvGrpSpPr>
        <p:grpSpPr>
          <a:xfrm>
            <a:off x="2566632" y="925226"/>
            <a:ext cx="7058734" cy="987252"/>
            <a:chOff x="2755708" y="925226"/>
            <a:chExt cx="7058734" cy="98725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24131"/>
            <a:stretch/>
          </p:blipFill>
          <p:spPr>
            <a:xfrm>
              <a:off x="8834470" y="1155216"/>
              <a:ext cx="979972" cy="70322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708" y="1026560"/>
              <a:ext cx="783147" cy="792576"/>
            </a:xfrm>
            <a:prstGeom prst="rect">
              <a:avLst/>
            </a:prstGeom>
          </p:spPr>
        </p:pic>
        <p:sp>
          <p:nvSpPr>
            <p:cNvPr id="44" name="Android">
              <a:extLst/>
            </p:cNvPr>
            <p:cNvSpPr>
              <a:spLocks noChangeAspect="1" noEditPoints="1"/>
            </p:cNvSpPr>
            <p:nvPr/>
          </p:nvSpPr>
          <p:spPr bwMode="black">
            <a:xfrm>
              <a:off x="4252625" y="1075144"/>
              <a:ext cx="611606" cy="752990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97C03D"/>
            </a:solidFill>
            <a:ln>
              <a:noFill/>
            </a:ln>
          </p:spPr>
          <p:txBody>
            <a:bodyPr vert="horz" wrap="square" lIns="87881" tIns="43940" rIns="87881" bIns="43940" numCol="1" anchor="t" anchorCtr="0" compatLnSpc="1">
              <a:prstTxWarp prst="textNoShape">
                <a:avLst/>
              </a:prstTxWarp>
            </a:bodyPr>
            <a:lstStyle/>
            <a:p>
              <a:pPr defTabSz="878706">
                <a:defRPr/>
              </a:pPr>
              <a:endParaRPr lang="en-US" sz="1730" kern="0">
                <a:solidFill>
                  <a:schemeClr val="tx1">
                    <a:lumMod val="95000"/>
                  </a:schemeClr>
                </a:solidFill>
                <a:latin typeface="Segoe UI"/>
              </a:endParaRPr>
            </a:p>
          </p:txBody>
        </p:sp>
        <p:grpSp>
          <p:nvGrpSpPr>
            <p:cNvPr id="45" name="Apple">
              <a:extLst/>
            </p:cNvPr>
            <p:cNvGrpSpPr>
              <a:grpSpLocks noChangeAspect="1"/>
            </p:cNvGrpSpPr>
            <p:nvPr/>
          </p:nvGrpSpPr>
          <p:grpSpPr bwMode="black">
            <a:xfrm>
              <a:off x="7440647" y="925226"/>
              <a:ext cx="787910" cy="919222"/>
              <a:chOff x="396875" y="1300163"/>
              <a:chExt cx="1162051" cy="1355725"/>
            </a:xfrm>
            <a:solidFill>
              <a:schemeClr val="bg1">
                <a:lumMod val="10000"/>
                <a:lumOff val="90000"/>
              </a:schemeClr>
            </a:solidFill>
          </p:grpSpPr>
          <p:sp>
            <p:nvSpPr>
              <p:cNvPr id="46" name="Freeform 80">
                <a:extLst/>
              </p:cNvPr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87881" tIns="43940" rIns="87881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06">
                  <a:defRPr/>
                </a:pPr>
                <a:endParaRPr lang="en-US" sz="1730" kern="0">
                  <a:solidFill>
                    <a:schemeClr val="tx1">
                      <a:lumMod val="95000"/>
                    </a:schemeClr>
                  </a:solidFill>
                  <a:latin typeface="Segoe UI"/>
                </a:endParaRPr>
              </a:p>
            </p:txBody>
          </p:sp>
          <p:sp>
            <p:nvSpPr>
              <p:cNvPr id="47" name="Freeform 81">
                <a:extLst/>
              </p:cNvPr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87881" tIns="43940" rIns="87881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06">
                  <a:defRPr/>
                </a:pPr>
                <a:endParaRPr lang="en-US" sz="1730" kern="0">
                  <a:solidFill>
                    <a:schemeClr val="tx1">
                      <a:lumMod val="95000"/>
                    </a:schemeClr>
                  </a:solidFill>
                  <a:latin typeface="Segoe UI"/>
                </a:endParaRPr>
              </a:p>
            </p:txBody>
          </p:sp>
        </p:grpSp>
        <p:sp>
          <p:nvSpPr>
            <p:cNvPr id="48" name="Freeform 52">
              <a:extLst/>
            </p:cNvPr>
            <p:cNvSpPr>
              <a:spLocks noChangeAspect="1" noEditPoints="1"/>
            </p:cNvSpPr>
            <p:nvPr/>
          </p:nvSpPr>
          <p:spPr bwMode="black">
            <a:xfrm>
              <a:off x="5760362" y="1002374"/>
              <a:ext cx="913816" cy="910104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3073D3"/>
            </a:solidFill>
            <a:ln>
              <a:noFill/>
            </a:ln>
            <a:extLst/>
          </p:spPr>
          <p:txBody>
            <a:bodyPr vert="horz" wrap="square" lIns="87881" tIns="43940" rIns="87881" bIns="43940" numCol="1" anchor="t" anchorCtr="0" compatLnSpc="1">
              <a:prstTxWarp prst="textNoShape">
                <a:avLst/>
              </a:prstTxWarp>
            </a:bodyPr>
            <a:lstStyle/>
            <a:p>
              <a:pPr defTabSz="878706">
                <a:defRPr/>
              </a:pPr>
              <a:endParaRPr lang="en-US" sz="1730" kern="0">
                <a:solidFill>
                  <a:schemeClr val="tx1">
                    <a:lumMod val="95000"/>
                  </a:schemeClr>
                </a:solidFill>
                <a:latin typeface="Segoe UI"/>
              </a:endParaRPr>
            </a:p>
          </p:txBody>
        </p:sp>
      </p:grpSp>
      <p:sp>
        <p:nvSpPr>
          <p:cNvPr id="54" name="Title 92"/>
          <p:cNvSpPr txBox="1">
            <a:spLocks/>
          </p:cNvSpPr>
          <p:nvPr/>
        </p:nvSpPr>
        <p:spPr>
          <a:xfrm>
            <a:off x="0" y="402215"/>
            <a:ext cx="12191999" cy="345646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896354">
              <a:defRPr/>
            </a:pPr>
            <a:r>
              <a:rPr lang="en-US" sz="1372" b="1" spc="294" dirty="0">
                <a:solidFill>
                  <a:schemeClr val="accent3"/>
                </a:solidFill>
                <a:latin typeface="Segoe UI" charset="0"/>
                <a:ea typeface="Segoe UI" charset="0"/>
                <a:cs typeface="Segoe UI" charset="0"/>
              </a:rPr>
              <a:t>CROSS PLATFORM</a:t>
            </a:r>
          </a:p>
        </p:txBody>
      </p:sp>
      <p:sp>
        <p:nvSpPr>
          <p:cNvPr id="55" name="Title 92"/>
          <p:cNvSpPr txBox="1">
            <a:spLocks/>
          </p:cNvSpPr>
          <p:nvPr/>
        </p:nvSpPr>
        <p:spPr>
          <a:xfrm>
            <a:off x="1793584" y="3104707"/>
            <a:ext cx="3309034" cy="45258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896354">
              <a:defRPr/>
            </a:pPr>
            <a:r>
              <a:rPr lang="en-US" sz="1961" b="1" spc="294" dirty="0">
                <a:solidFill>
                  <a:schemeClr val="tx1">
                    <a:lumMod val="9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PROGRESSIVE </a:t>
            </a:r>
          </a:p>
        </p:txBody>
      </p:sp>
      <p:sp>
        <p:nvSpPr>
          <p:cNvPr id="56" name="Title 92"/>
          <p:cNvSpPr txBox="1">
            <a:spLocks/>
          </p:cNvSpPr>
          <p:nvPr/>
        </p:nvSpPr>
        <p:spPr>
          <a:xfrm>
            <a:off x="7089380" y="3109450"/>
            <a:ext cx="3309034" cy="45258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896354">
              <a:defRPr/>
            </a:pPr>
            <a:r>
              <a:rPr lang="en-US" sz="1961" b="1" spc="294" dirty="0">
                <a:solidFill>
                  <a:schemeClr val="tx1">
                    <a:lumMod val="9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WEB APPS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2CA22-73A3-F749-8336-73A3AD6C91AE}"/>
              </a:ext>
            </a:extLst>
          </p:cNvPr>
          <p:cNvGrpSpPr/>
          <p:nvPr/>
        </p:nvGrpSpPr>
        <p:grpSpPr>
          <a:xfrm>
            <a:off x="4895892" y="2689186"/>
            <a:ext cx="2400214" cy="1252646"/>
            <a:chOff x="4971122" y="2502157"/>
            <a:chExt cx="2400214" cy="1252646"/>
          </a:xfrm>
        </p:grpSpPr>
        <p:sp>
          <p:nvSpPr>
            <p:cNvPr id="51" name="Rectangle 50"/>
            <p:cNvSpPr/>
            <p:nvPr/>
          </p:nvSpPr>
          <p:spPr bwMode="auto">
            <a:xfrm>
              <a:off x="4971122" y="2529605"/>
              <a:ext cx="2400214" cy="1225198"/>
            </a:xfrm>
            <a:prstGeom prst="rect">
              <a:avLst/>
            </a:prstGeom>
            <a:noFill/>
            <a:ln w="76200">
              <a:solidFill>
                <a:srgbClr val="73737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>
                    <a:lumMod val="9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: Rounded Corners 51"/>
            <p:cNvSpPr/>
            <p:nvPr/>
          </p:nvSpPr>
          <p:spPr bwMode="auto">
            <a:xfrm>
              <a:off x="4971122" y="2502157"/>
              <a:ext cx="2400214" cy="200640"/>
            </a:xfrm>
            <a:prstGeom prst="round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>
                    <a:lumMod val="9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93995" y="2520297"/>
              <a:ext cx="231271" cy="166199"/>
            </a:xfrm>
            <a:prstGeom prst="rect">
              <a:avLst/>
            </a:prstGeom>
            <a:noFill/>
          </p:spPr>
          <p:txBody>
            <a:bodyPr wrap="square" lIns="179285" tIns="0" rIns="179285" bIns="0" rtlCol="0" anchor="ctr" anchorCtr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200" b="1" dirty="0">
                  <a:solidFill>
                    <a:schemeClr val="tx1">
                      <a:lumMod val="95000"/>
                    </a:schemeClr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X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1EA52-AA4E-4BB6-9D05-D7225C724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4096" y="2926752"/>
              <a:ext cx="1453012" cy="547786"/>
            </a:xfrm>
            <a:prstGeom prst="rect">
              <a:avLst/>
            </a:prstGeom>
          </p:spPr>
        </p:pic>
      </p:grpSp>
      <p:sp>
        <p:nvSpPr>
          <p:cNvPr id="58" name="Freeform 1">
            <a:extLst>
              <a:ext uri="{FF2B5EF4-FFF2-40B4-BE49-F238E27FC236}">
                <a16:creationId xmlns:a16="http://schemas.microsoft.com/office/drawing/2014/main" id="{AFE0C290-7BAE-024A-8138-31F411BF9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512" y="1974338"/>
            <a:ext cx="9862976" cy="263525"/>
          </a:xfrm>
          <a:custGeom>
            <a:avLst/>
            <a:gdLst>
              <a:gd name="T0" fmla="*/ 0 w 19580"/>
              <a:gd name="T1" fmla="*/ 0 h 734"/>
              <a:gd name="T2" fmla="*/ 0 w 19580"/>
              <a:gd name="T3" fmla="*/ 0 h 734"/>
              <a:gd name="T4" fmla="*/ 9790 w 19580"/>
              <a:gd name="T5" fmla="*/ 733 h 734"/>
              <a:gd name="T6" fmla="*/ 19579 w 19580"/>
              <a:gd name="T7" fmla="*/ 0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80" h="734">
                <a:moveTo>
                  <a:pt x="0" y="0"/>
                </a:moveTo>
                <a:lnTo>
                  <a:pt x="0" y="0"/>
                </a:lnTo>
                <a:cubicBezTo>
                  <a:pt x="1915" y="436"/>
                  <a:pt x="5578" y="733"/>
                  <a:pt x="9790" y="733"/>
                </a:cubicBezTo>
                <a:cubicBezTo>
                  <a:pt x="14001" y="733"/>
                  <a:pt x="17673" y="436"/>
                  <a:pt x="19579" y="0"/>
                </a:cubicBezTo>
              </a:path>
            </a:pathLst>
          </a:cu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Freeform 1">
            <a:extLst>
              <a:ext uri="{FF2B5EF4-FFF2-40B4-BE49-F238E27FC236}">
                <a16:creationId xmlns:a16="http://schemas.microsoft.com/office/drawing/2014/main" id="{BA18029F-399E-D944-B275-E6B6A4B131C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64512" y="4450291"/>
            <a:ext cx="9862976" cy="263525"/>
          </a:xfrm>
          <a:custGeom>
            <a:avLst/>
            <a:gdLst>
              <a:gd name="T0" fmla="*/ 0 w 19580"/>
              <a:gd name="T1" fmla="*/ 0 h 734"/>
              <a:gd name="T2" fmla="*/ 0 w 19580"/>
              <a:gd name="T3" fmla="*/ 0 h 734"/>
              <a:gd name="T4" fmla="*/ 9790 w 19580"/>
              <a:gd name="T5" fmla="*/ 733 h 734"/>
              <a:gd name="T6" fmla="*/ 19579 w 19580"/>
              <a:gd name="T7" fmla="*/ 0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80" h="734">
                <a:moveTo>
                  <a:pt x="0" y="0"/>
                </a:moveTo>
                <a:lnTo>
                  <a:pt x="0" y="0"/>
                </a:lnTo>
                <a:cubicBezTo>
                  <a:pt x="1915" y="436"/>
                  <a:pt x="5578" y="733"/>
                  <a:pt x="9790" y="733"/>
                </a:cubicBezTo>
                <a:cubicBezTo>
                  <a:pt x="14001" y="733"/>
                  <a:pt x="17673" y="436"/>
                  <a:pt x="19579" y="0"/>
                </a:cubicBezTo>
              </a:path>
            </a:pathLst>
          </a:cu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ignal_3" title="Icon of a communication tower with signal lines">
            <a:extLst>
              <a:ext uri="{FF2B5EF4-FFF2-40B4-BE49-F238E27FC236}">
                <a16:creationId xmlns:a16="http://schemas.microsoft.com/office/drawing/2014/main" id="{8F2EB87F-31FB-9945-9D07-8B2811C9C66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3174" y="2928395"/>
            <a:ext cx="1013614" cy="1390258"/>
          </a:xfrm>
          <a:custGeom>
            <a:avLst/>
            <a:gdLst>
              <a:gd name="T0" fmla="*/ 96 w 253"/>
              <a:gd name="T1" fmla="*/ 87 h 347"/>
              <a:gd name="T2" fmla="*/ 126 w 253"/>
              <a:gd name="T3" fmla="*/ 57 h 347"/>
              <a:gd name="T4" fmla="*/ 156 w 253"/>
              <a:gd name="T5" fmla="*/ 87 h 347"/>
              <a:gd name="T6" fmla="*/ 126 w 253"/>
              <a:gd name="T7" fmla="*/ 117 h 347"/>
              <a:gd name="T8" fmla="*/ 96 w 253"/>
              <a:gd name="T9" fmla="*/ 87 h 347"/>
              <a:gd name="T10" fmla="*/ 38 w 253"/>
              <a:gd name="T11" fmla="*/ 347 h 347"/>
              <a:gd name="T12" fmla="*/ 116 w 253"/>
              <a:gd name="T13" fmla="*/ 115 h 347"/>
              <a:gd name="T14" fmla="*/ 213 w 253"/>
              <a:gd name="T15" fmla="*/ 347 h 347"/>
              <a:gd name="T16" fmla="*/ 135 w 253"/>
              <a:gd name="T17" fmla="*/ 116 h 347"/>
              <a:gd name="T18" fmla="*/ 85 w 253"/>
              <a:gd name="T19" fmla="*/ 209 h 347"/>
              <a:gd name="T20" fmla="*/ 167 w 253"/>
              <a:gd name="T21" fmla="*/ 209 h 347"/>
              <a:gd name="T22" fmla="*/ 59 w 253"/>
              <a:gd name="T23" fmla="*/ 283 h 347"/>
              <a:gd name="T24" fmla="*/ 192 w 253"/>
              <a:gd name="T25" fmla="*/ 283 h 347"/>
              <a:gd name="T26" fmla="*/ 35 w 253"/>
              <a:gd name="T27" fmla="*/ 0 h 347"/>
              <a:gd name="T28" fmla="*/ 0 w 253"/>
              <a:gd name="T29" fmla="*/ 86 h 347"/>
              <a:gd name="T30" fmla="*/ 36 w 253"/>
              <a:gd name="T31" fmla="*/ 173 h 347"/>
              <a:gd name="T32" fmla="*/ 72 w 253"/>
              <a:gd name="T33" fmla="*/ 38 h 347"/>
              <a:gd name="T34" fmla="*/ 52 w 253"/>
              <a:gd name="T35" fmla="*/ 87 h 347"/>
              <a:gd name="T36" fmla="*/ 72 w 253"/>
              <a:gd name="T37" fmla="*/ 135 h 347"/>
              <a:gd name="T38" fmla="*/ 216 w 253"/>
              <a:gd name="T39" fmla="*/ 173 h 347"/>
              <a:gd name="T40" fmla="*/ 253 w 253"/>
              <a:gd name="T41" fmla="*/ 86 h 347"/>
              <a:gd name="T42" fmla="*/ 217 w 253"/>
              <a:gd name="T43" fmla="*/ 0 h 347"/>
              <a:gd name="T44" fmla="*/ 180 w 253"/>
              <a:gd name="T45" fmla="*/ 135 h 347"/>
              <a:gd name="T46" fmla="*/ 200 w 253"/>
              <a:gd name="T47" fmla="*/ 87 h 347"/>
              <a:gd name="T48" fmla="*/ 180 w 253"/>
              <a:gd name="T49" fmla="*/ 38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3" h="347">
                <a:moveTo>
                  <a:pt x="96" y="87"/>
                </a:moveTo>
                <a:cubicBezTo>
                  <a:pt x="96" y="70"/>
                  <a:pt x="109" y="57"/>
                  <a:pt x="126" y="57"/>
                </a:cubicBezTo>
                <a:cubicBezTo>
                  <a:pt x="143" y="57"/>
                  <a:pt x="156" y="70"/>
                  <a:pt x="156" y="87"/>
                </a:cubicBezTo>
                <a:cubicBezTo>
                  <a:pt x="156" y="104"/>
                  <a:pt x="143" y="117"/>
                  <a:pt x="126" y="117"/>
                </a:cubicBezTo>
                <a:cubicBezTo>
                  <a:pt x="109" y="117"/>
                  <a:pt x="96" y="104"/>
                  <a:pt x="96" y="87"/>
                </a:cubicBezTo>
                <a:close/>
                <a:moveTo>
                  <a:pt x="38" y="347"/>
                </a:moveTo>
                <a:cubicBezTo>
                  <a:pt x="116" y="115"/>
                  <a:pt x="116" y="115"/>
                  <a:pt x="116" y="115"/>
                </a:cubicBezTo>
                <a:moveTo>
                  <a:pt x="213" y="347"/>
                </a:moveTo>
                <a:cubicBezTo>
                  <a:pt x="135" y="116"/>
                  <a:pt x="135" y="116"/>
                  <a:pt x="135" y="116"/>
                </a:cubicBezTo>
                <a:moveTo>
                  <a:pt x="85" y="209"/>
                </a:moveTo>
                <a:cubicBezTo>
                  <a:pt x="167" y="209"/>
                  <a:pt x="167" y="209"/>
                  <a:pt x="167" y="209"/>
                </a:cubicBezTo>
                <a:moveTo>
                  <a:pt x="59" y="283"/>
                </a:moveTo>
                <a:cubicBezTo>
                  <a:pt x="192" y="283"/>
                  <a:pt x="192" y="283"/>
                  <a:pt x="192" y="283"/>
                </a:cubicBezTo>
                <a:moveTo>
                  <a:pt x="35" y="0"/>
                </a:moveTo>
                <a:cubicBezTo>
                  <a:pt x="13" y="22"/>
                  <a:pt x="0" y="52"/>
                  <a:pt x="0" y="86"/>
                </a:cubicBezTo>
                <a:cubicBezTo>
                  <a:pt x="0" y="120"/>
                  <a:pt x="13" y="151"/>
                  <a:pt x="36" y="173"/>
                </a:cubicBezTo>
                <a:moveTo>
                  <a:pt x="72" y="38"/>
                </a:moveTo>
                <a:cubicBezTo>
                  <a:pt x="60" y="50"/>
                  <a:pt x="52" y="68"/>
                  <a:pt x="52" y="87"/>
                </a:cubicBezTo>
                <a:cubicBezTo>
                  <a:pt x="52" y="105"/>
                  <a:pt x="60" y="122"/>
                  <a:pt x="72" y="135"/>
                </a:cubicBezTo>
                <a:moveTo>
                  <a:pt x="216" y="173"/>
                </a:moveTo>
                <a:cubicBezTo>
                  <a:pt x="239" y="151"/>
                  <a:pt x="253" y="120"/>
                  <a:pt x="253" y="86"/>
                </a:cubicBezTo>
                <a:cubicBezTo>
                  <a:pt x="253" y="52"/>
                  <a:pt x="239" y="22"/>
                  <a:pt x="217" y="0"/>
                </a:cubicBezTo>
                <a:moveTo>
                  <a:pt x="180" y="135"/>
                </a:moveTo>
                <a:cubicBezTo>
                  <a:pt x="192" y="122"/>
                  <a:pt x="200" y="105"/>
                  <a:pt x="200" y="87"/>
                </a:cubicBezTo>
                <a:cubicBezTo>
                  <a:pt x="200" y="68"/>
                  <a:pt x="192" y="50"/>
                  <a:pt x="180" y="38"/>
                </a:cubicBezTo>
              </a:path>
            </a:pathLst>
          </a:custGeom>
          <a:noFill/>
          <a:ln w="7620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Lock" title="Icon of a padlock">
            <a:extLst>
              <a:ext uri="{FF2B5EF4-FFF2-40B4-BE49-F238E27FC236}">
                <a16:creationId xmlns:a16="http://schemas.microsoft.com/office/drawing/2014/main" id="{5934ECD6-9FFD-BE45-8F1C-87B09D83A9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24991" y="2928396"/>
            <a:ext cx="994714" cy="1390258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7620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IoT" title="Icon of five circles that all connect to a center circle">
            <a:extLst>
              <a:ext uri="{FF2B5EF4-FFF2-40B4-BE49-F238E27FC236}">
                <a16:creationId xmlns:a16="http://schemas.microsoft.com/office/drawing/2014/main" id="{2619353E-30C8-BA49-9593-1199F74A419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82984" y="2928395"/>
            <a:ext cx="1388036" cy="1390258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76200" cap="sq">
            <a:solidFill>
              <a:schemeClr val="accent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90C4FE-B07D-054C-9501-50EB982C00E4}"/>
              </a:ext>
            </a:extLst>
          </p:cNvPr>
          <p:cNvSpPr/>
          <p:nvPr/>
        </p:nvSpPr>
        <p:spPr>
          <a:xfrm>
            <a:off x="1692721" y="4645152"/>
            <a:ext cx="1259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36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6A62E-FD6F-4D41-A244-0261AB28490B}"/>
              </a:ext>
            </a:extLst>
          </p:cNvPr>
          <p:cNvSpPr/>
          <p:nvPr/>
        </p:nvSpPr>
        <p:spPr>
          <a:xfrm>
            <a:off x="4065952" y="4645152"/>
            <a:ext cx="3608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36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Web App Manifest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367C41-5A90-D64D-8368-FA6D890BBA4C}"/>
              </a:ext>
            </a:extLst>
          </p:cNvPr>
          <p:cNvSpPr/>
          <p:nvPr/>
        </p:nvSpPr>
        <p:spPr>
          <a:xfrm>
            <a:off x="8254077" y="4645152"/>
            <a:ext cx="2645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36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Service Worker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803BF-ECE7-429C-B80C-21CEFB62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477328"/>
          </a:xfrm>
        </p:spPr>
        <p:txBody>
          <a:bodyPr/>
          <a:lstStyle/>
          <a:p>
            <a:r>
              <a:rPr lang="en-US" sz="4800" b="0" spc="0" dirty="0"/>
              <a:t>Minimum Viable</a:t>
            </a:r>
            <a:br>
              <a:rPr lang="en-US" sz="4800" b="0" spc="0" dirty="0"/>
            </a:br>
            <a:r>
              <a:rPr lang="en-US" sz="4800" spc="0" dirty="0">
                <a:solidFill>
                  <a:schemeClr val="accent3"/>
                </a:solidFill>
              </a:rPr>
              <a:t>Progressive Web App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619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193925"/>
            <a:ext cx="6400800" cy="1938338"/>
          </a:xfrm>
        </p:spPr>
        <p:txBody>
          <a:bodyPr lIns="548640" tIns="182880" bIns="91440" anchor="ctr" anchorCtr="0">
            <a:spAutoFit/>
          </a:bodyPr>
          <a:lstStyle/>
          <a:p>
            <a:r>
              <a:rPr lang="en-US" sz="5400" cap="none" spc="0" dirty="0">
                <a:solidFill>
                  <a:schemeClr val="accent3"/>
                </a:solidFill>
              </a:rPr>
              <a:t>Web Application Manifest</a:t>
            </a:r>
            <a:endParaRPr lang="en-US" sz="5400" b="0" cap="none" spc="0" dirty="0">
              <a:solidFill>
                <a:schemeClr val="accent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607D3-960B-FE4F-92D4-9EFB6A9CAF65}"/>
              </a:ext>
            </a:extLst>
          </p:cNvPr>
          <p:cNvSpPr/>
          <p:nvPr/>
        </p:nvSpPr>
        <p:spPr>
          <a:xfrm>
            <a:off x="6091518" y="1"/>
            <a:ext cx="6557682" cy="6858000"/>
          </a:xfrm>
          <a:prstGeom prst="rect">
            <a:avLst/>
          </a:prstGeom>
          <a:solidFill>
            <a:schemeClr val="tx1"/>
          </a:solidFill>
        </p:spPr>
        <p:txBody>
          <a:bodyPr lIns="457200" anchor="ctr" anchorCtr="0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short_name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"Wash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"name": "The Washington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"icons": [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/launcher-icon-2x.png",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"96x96",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/launcher-icon-4x.png",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”512x512",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],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start_url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pwa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/?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utm_source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homescreen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"display": "standalone",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"orientation": "portrait",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background_color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"black"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02410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6c3b3d6-0caf-4869-a6cb-3cc45732f0ef&quot;,&quot;TimeStamp&quot;:&quot;2018-04-20T12:21:47.8380051-04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aebe71-c6f9-415d-873e-f121373a071c&quot;,&quot;TimeStamp&quot;:&quot;2018-04-20T12:21:47.8749834-04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53ba78d-6f6e-4160-8e7f-6e2f4aedeadc&quot;,&quot;TimeStamp&quot;:&quot;2018-04-20T12:21:47.8799833-04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53ba78d-6f6e-4160-8e7f-6e2f4aedeadc&quot;,&quot;TimeStamp&quot;:&quot;2018-04-20T12:21:47.8799833-04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a244c77-282f-4a7f-9560-02c69f41570d&quot;,&quot;TimeStamp&quot;:&quot;2018-04-20T12:21:47.8809836-04:00&quot;}"/>
</p:tagLst>
</file>

<file path=ppt/theme/theme1.xml><?xml version="1.0" encoding="utf-8"?>
<a:theme xmlns:a="http://schemas.openxmlformats.org/drawingml/2006/main" name="5-50195_Microsoft_Build_Template">
  <a:themeElements>
    <a:clrScheme name="Custom 31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DC008D"/>
      </a:hlink>
      <a:folHlink>
        <a:srgbClr val="00B29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  -  Repaired" id="{A0247006-FFDF-43EF-8669-453C0EA4DD00}" vid="{6D7C3796-EAE0-4F5A-B76B-897CD89429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649BAE4F821744890DEA5479A88DDD" ma:contentTypeVersion="2" ma:contentTypeDescription="Create a new document." ma:contentTypeScope="" ma:versionID="7d5327692dc755df1c7343ca6c64d3e9">
  <xsd:schema xmlns:xsd="http://www.w3.org/2001/XMLSchema" xmlns:xs="http://www.w3.org/2001/XMLSchema" xmlns:p="http://schemas.microsoft.com/office/2006/metadata/properties" xmlns:ns2="74976ba3-2be1-42d8-9673-87d8cc1f03b1" targetNamespace="http://schemas.microsoft.com/office/2006/metadata/properties" ma:root="true" ma:fieldsID="8c1a34fcbf792ae4cdde054001e450a8" ns2:_="">
    <xsd:import namespace="74976ba3-2be1-42d8-9673-87d8cc1f03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76ba3-2be1-42d8-9673-87d8cc1f0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7A782B-363C-4834-AE63-5650963973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09AC45-78D9-4379-9EE5-A19AA9B65B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976ba3-2be1-42d8-9673-87d8cc1f03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0B6426-29C0-42BC-B167-5FA8AB4D0C51}">
  <ds:schemaRefs>
    <ds:schemaRef ds:uri="74976ba3-2be1-42d8-9673-87d8cc1f03b1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2291</Words>
  <Application>Microsoft Office PowerPoint</Application>
  <PresentationFormat>Breitbild</PresentationFormat>
  <Paragraphs>491</Paragraphs>
  <Slides>65</Slides>
  <Notes>32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5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5-50195_Microsoft_Build_Template</vt:lpstr>
      <vt:lpstr>PowerPoint-Präsentation</vt:lpstr>
      <vt:lpstr>Building Progressive Web Apps for Windows</vt:lpstr>
      <vt:lpstr>PowerPoint-Präsentation</vt:lpstr>
      <vt:lpstr>Why PWA?</vt:lpstr>
      <vt:lpstr>Keep your workflow for web</vt:lpstr>
      <vt:lpstr>PowerPoint-Präsentation</vt:lpstr>
      <vt:lpstr>PowerPoint-Präsentation</vt:lpstr>
      <vt:lpstr>Minimum Viable Progressive Web App</vt:lpstr>
      <vt:lpstr>Web Application Manifest</vt:lpstr>
      <vt:lpstr>Web Application Manifest</vt:lpstr>
      <vt:lpstr>Web Application Manifest</vt:lpstr>
      <vt:lpstr>Web Application Manifest</vt:lpstr>
      <vt:lpstr>App display Property</vt:lpstr>
      <vt:lpstr>Network request: Typical</vt:lpstr>
      <vt:lpstr>Network request: Service Worker  in play</vt:lpstr>
      <vt:lpstr>Step 1: Register a Service Worker</vt:lpstr>
      <vt:lpstr>Step 1: Register a Service Worker</vt:lpstr>
      <vt:lpstr>Step 1: Register a Service Worker</vt:lpstr>
      <vt:lpstr>Step 1: Register a Service Worker</vt:lpstr>
      <vt:lpstr>Step 1: Register a Service Worker</vt:lpstr>
      <vt:lpstr>Step 2: Start manipulating requests</vt:lpstr>
      <vt:lpstr>Step 2: Start manipulating requests</vt:lpstr>
      <vt:lpstr>Step 2: Start manipulating requests</vt:lpstr>
      <vt:lpstr>Step 2: Start manipulating requests</vt:lpstr>
      <vt:lpstr>Step 2: Start manipulating requests</vt:lpstr>
      <vt:lpstr>Demo: PWA “display” &amp; “theme” property </vt:lpstr>
      <vt:lpstr>PWAs in the Microsoft Store</vt:lpstr>
      <vt:lpstr>Getting Into the store</vt:lpstr>
      <vt:lpstr>How to get Auto Indexed</vt:lpstr>
      <vt:lpstr>PowerPoint-Präsentation</vt:lpstr>
      <vt:lpstr>Sonarwhal</vt:lpstr>
      <vt:lpstr>How to NOT get published</vt:lpstr>
      <vt:lpstr>Taking ownership of App</vt:lpstr>
      <vt:lpstr>NEW Nominate an App for Discovery</vt:lpstr>
      <vt:lpstr>Self Publishing of App</vt:lpstr>
      <vt:lpstr>Get started on PWA with PWABuilder</vt:lpstr>
      <vt:lpstr>Build an Appx for PWA with PWABuilder.com</vt:lpstr>
      <vt:lpstr>PWAs on Windows: Awesomeness</vt:lpstr>
      <vt:lpstr>Value Add of Windows Store App</vt:lpstr>
      <vt:lpstr>Value Add of  Windows Store App</vt:lpstr>
      <vt:lpstr>Value Add  of Windows Store App</vt:lpstr>
      <vt:lpstr>PowerPoint-Präsentation</vt:lpstr>
      <vt:lpstr>PowerPoint-Präsentation</vt:lpstr>
      <vt:lpstr>Access OS-level APIs Dark theme</vt:lpstr>
      <vt:lpstr>Access OS-level APIs Share API</vt:lpstr>
      <vt:lpstr>Access OS-level APIs Secondary Pinning</vt:lpstr>
      <vt:lpstr>PWA Activation Object launch event</vt:lpstr>
      <vt:lpstr>Calling Windows APIs</vt:lpstr>
      <vt:lpstr>Building Twitter PWA</vt:lpstr>
      <vt:lpstr>PWA with a splash of native</vt:lpstr>
      <vt:lpstr>Calling C#  / C++ from PWA</vt:lpstr>
      <vt:lpstr>Calling C# from a webview</vt:lpstr>
      <vt:lpstr>Calling C# from a webview</vt:lpstr>
      <vt:lpstr>Calling C# from a PWA</vt:lpstr>
      <vt:lpstr>RS5 &amp; beyond </vt:lpstr>
      <vt:lpstr>Enhance the Service Worker</vt:lpstr>
      <vt:lpstr>Service Worker calling WinRT APIs</vt:lpstr>
      <vt:lpstr>Shared cookies / cache</vt:lpstr>
      <vt:lpstr>Install from Browser</vt:lpstr>
      <vt:lpstr>Remember</vt:lpstr>
      <vt:lpstr>Additional Sessions  BRK2404 Tuesday 3:00PM Building performant and re-engaging web apps with Service Worker   THR2407-1  Tuesday 2:00PM Amazing experiences and how to build them – from the people building showcases and demos </vt:lpstr>
      <vt:lpstr>Thank you.     @boyofgreen  @MSEdgeDev  PWABuilder.com</vt:lpstr>
      <vt:lpstr>Please Complete An Evaluation Form for every session you attend.   Your input is important!      BRK2428</vt:lpstr>
      <vt:lpstr>PowerPoint-Präsentation</vt:lpstr>
      <vt:lpstr>Slide palette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Burtoft</dc:creator>
  <cp:lastModifiedBy>Senaj Lelic (ONEASSIST GmbH)</cp:lastModifiedBy>
  <cp:revision>67</cp:revision>
  <cp:lastPrinted>2018-05-02T21:05:05Z</cp:lastPrinted>
  <dcterms:modified xsi:type="dcterms:W3CDTF">2018-10-15T09:50:55Z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boyof@DESKTOP-KUK6J0S</vt:lpwstr>
  </property>
  <property fmtid="{D5CDD505-2E9C-101B-9397-08002B2CF9AE}" pid="5" name="MSIP_Label_f42aa342-8706-4288-bd11-ebb85995028c_SetDate">
    <vt:lpwstr>2018-04-16T15:34:14.3462445Z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0x01010030649BAE4F821744890DEA5479A88DDD</vt:lpwstr>
  </property>
</Properties>
</file>